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706" r:id="rId3"/>
    <p:sldId id="259" r:id="rId4"/>
    <p:sldId id="696" r:id="rId5"/>
    <p:sldId id="309" r:id="rId6"/>
    <p:sldId id="303" r:id="rId7"/>
    <p:sldId id="281" r:id="rId8"/>
    <p:sldId id="707" r:id="rId9"/>
    <p:sldId id="717" r:id="rId10"/>
    <p:sldId id="282" r:id="rId11"/>
    <p:sldId id="701" r:id="rId12"/>
    <p:sldId id="298" r:id="rId13"/>
    <p:sldId id="284" r:id="rId14"/>
    <p:sldId id="711" r:id="rId15"/>
    <p:sldId id="719" r:id="rId16"/>
    <p:sldId id="716" r:id="rId17"/>
    <p:sldId id="287" r:id="rId18"/>
    <p:sldId id="705" r:id="rId19"/>
    <p:sldId id="712" r:id="rId20"/>
    <p:sldId id="288" r:id="rId21"/>
    <p:sldId id="289" r:id="rId22"/>
    <p:sldId id="290" r:id="rId23"/>
    <p:sldId id="698" r:id="rId24"/>
    <p:sldId id="699" r:id="rId25"/>
    <p:sldId id="702" r:id="rId26"/>
    <p:sldId id="703" r:id="rId27"/>
    <p:sldId id="293" r:id="rId28"/>
    <p:sldId id="714" r:id="rId29"/>
    <p:sldId id="294" r:id="rId30"/>
    <p:sldId id="713" r:id="rId31"/>
    <p:sldId id="708" r:id="rId32"/>
    <p:sldId id="709" r:id="rId33"/>
    <p:sldId id="704" r:id="rId34"/>
    <p:sldId id="296" r:id="rId35"/>
    <p:sldId id="297" r:id="rId36"/>
    <p:sldId id="710" r:id="rId37"/>
    <p:sldId id="305" r:id="rId38"/>
    <p:sldId id="315" r:id="rId39"/>
    <p:sldId id="316" r:id="rId40"/>
    <p:sldId id="317" r:id="rId41"/>
    <p:sldId id="319" r:id="rId42"/>
    <p:sldId id="320" r:id="rId43"/>
    <p:sldId id="322" r:id="rId44"/>
    <p:sldId id="715" r:id="rId45"/>
    <p:sldId id="70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8475"/>
    <a:srgbClr val="00B0F0"/>
    <a:srgbClr val="ED7D31"/>
    <a:srgbClr val="A9D18E"/>
    <a:srgbClr val="D51BB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0" autoAdjust="0"/>
    <p:restoredTop sz="94660"/>
  </p:normalViewPr>
  <p:slideViewPr>
    <p:cSldViewPr snapToGrid="0">
      <p:cViewPr varScale="1">
        <p:scale>
          <a:sx n="156" d="100"/>
          <a:sy n="156" d="100"/>
        </p:scale>
        <p:origin x="112" y="288"/>
      </p:cViewPr>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4.xml.rels><?xml version="1.0" encoding="UTF-8" standalone="yes"?>
<Relationships xmlns="http://schemas.openxmlformats.org/package/2006/relationships"><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C17ED3-8FF9-4A10-B53E-7C129025EF84}" type="doc">
      <dgm:prSet loTypeId="urn:microsoft.com/office/officeart/2005/8/layout/vList2" loCatId="list" qsTypeId="urn:microsoft.com/office/officeart/2005/8/quickstyle/simple2" qsCatId="simple" csTypeId="urn:microsoft.com/office/officeart/2005/8/colors/colorful5" csCatId="colorful" phldr="1"/>
      <dgm:spPr/>
      <dgm:t>
        <a:bodyPr/>
        <a:lstStyle/>
        <a:p>
          <a:endParaRPr lang="en-US"/>
        </a:p>
      </dgm:t>
    </dgm:pt>
    <dgm:pt modelId="{B0214FEF-5913-41CA-8D46-7B6C3AFD21A7}">
      <dgm:prSet/>
      <dgm:spPr>
        <a:solidFill>
          <a:schemeClr val="accent2">
            <a:lumMod val="75000"/>
          </a:schemeClr>
        </a:solidFill>
      </dgm:spPr>
      <dgm:t>
        <a:bodyPr/>
        <a:lstStyle/>
        <a:p>
          <a:r>
            <a:rPr lang="en-US" dirty="0"/>
            <a:t>Iron Law of Prediction</a:t>
          </a:r>
        </a:p>
      </dgm:t>
    </dgm:pt>
    <dgm:pt modelId="{7A8A518C-167E-48A8-A488-45D03FF8040B}" type="parTrans" cxnId="{009C131C-EAFF-44C1-AF8F-7C568955306E}">
      <dgm:prSet/>
      <dgm:spPr/>
      <dgm:t>
        <a:bodyPr/>
        <a:lstStyle/>
        <a:p>
          <a:endParaRPr lang="en-US"/>
        </a:p>
      </dgm:t>
    </dgm:pt>
    <dgm:pt modelId="{5D0DCC33-13E0-400C-A9BC-3ACB71CE956E}" type="sibTrans" cxnId="{009C131C-EAFF-44C1-AF8F-7C568955306E}">
      <dgm:prSet/>
      <dgm:spPr/>
      <dgm:t>
        <a:bodyPr/>
        <a:lstStyle/>
        <a:p>
          <a:endParaRPr lang="en-US"/>
        </a:p>
      </dgm:t>
    </dgm:pt>
    <dgm:pt modelId="{FE34C3A8-0991-4BD0-AF54-9F0787F6C3F2}">
      <dgm:prSet/>
      <dgm:spPr>
        <a:solidFill>
          <a:srgbClr val="C00000"/>
        </a:solidFill>
      </dgm:spPr>
      <dgm:t>
        <a:bodyPr/>
        <a:lstStyle/>
        <a:p>
          <a:r>
            <a:rPr lang="en-US" dirty="0"/>
            <a:t>Penalization</a:t>
          </a:r>
        </a:p>
      </dgm:t>
    </dgm:pt>
    <dgm:pt modelId="{E50C8919-F1E6-4C7E-BC9C-D82CBF89FC1D}" type="parTrans" cxnId="{43DBDBBA-1380-48FB-BFFD-FBB6DC643EF8}">
      <dgm:prSet/>
      <dgm:spPr/>
      <dgm:t>
        <a:bodyPr/>
        <a:lstStyle/>
        <a:p>
          <a:endParaRPr lang="en-US"/>
        </a:p>
      </dgm:t>
    </dgm:pt>
    <dgm:pt modelId="{EFFC0BCD-3AA8-40C8-B977-F12590970842}" type="sibTrans" cxnId="{43DBDBBA-1380-48FB-BFFD-FBB6DC643EF8}">
      <dgm:prSet/>
      <dgm:spPr/>
      <dgm:t>
        <a:bodyPr/>
        <a:lstStyle/>
        <a:p>
          <a:endParaRPr lang="en-US"/>
        </a:p>
      </dgm:t>
    </dgm:pt>
    <dgm:pt modelId="{5195B505-51F1-4CE1-83F6-FFCE065ED581}">
      <dgm:prSet/>
      <dgm:spPr>
        <a:solidFill>
          <a:srgbClr val="00B0F0"/>
        </a:solidFill>
      </dgm:spPr>
      <dgm:t>
        <a:bodyPr/>
        <a:lstStyle/>
        <a:p>
          <a:r>
            <a:rPr lang="en-US" dirty="0"/>
            <a:t>Cross-Validation</a:t>
          </a:r>
        </a:p>
      </dgm:t>
    </dgm:pt>
    <dgm:pt modelId="{0ED1259B-5AEC-4F44-86FD-1934E0EDA621}" type="parTrans" cxnId="{BF36A1C1-8163-4657-BFE7-23AC3A4E6258}">
      <dgm:prSet/>
      <dgm:spPr/>
      <dgm:t>
        <a:bodyPr/>
        <a:lstStyle/>
        <a:p>
          <a:endParaRPr lang="en-US"/>
        </a:p>
      </dgm:t>
    </dgm:pt>
    <dgm:pt modelId="{F0B4401E-D219-4384-82F5-444EA0F8F370}" type="sibTrans" cxnId="{BF36A1C1-8163-4657-BFE7-23AC3A4E6258}">
      <dgm:prSet/>
      <dgm:spPr/>
      <dgm:t>
        <a:bodyPr/>
        <a:lstStyle/>
        <a:p>
          <a:endParaRPr lang="en-US"/>
        </a:p>
      </dgm:t>
    </dgm:pt>
    <dgm:pt modelId="{0A202AD7-0AAD-4015-827D-F2A09649BE36}">
      <dgm:prSet/>
      <dgm:spPr>
        <a:solidFill>
          <a:schemeClr val="accent4">
            <a:lumMod val="75000"/>
          </a:schemeClr>
        </a:solidFill>
      </dgm:spPr>
      <dgm:t>
        <a:bodyPr/>
        <a:lstStyle/>
        <a:p>
          <a:r>
            <a:rPr lang="en-US" dirty="0"/>
            <a:t>Parameter Tuning </a:t>
          </a:r>
        </a:p>
      </dgm:t>
    </dgm:pt>
    <dgm:pt modelId="{A934C561-0623-4110-ADB1-25AD3517D49A}" type="parTrans" cxnId="{106454C7-945D-4E7C-8C8A-2EDC7897CAC7}">
      <dgm:prSet/>
      <dgm:spPr/>
      <dgm:t>
        <a:bodyPr/>
        <a:lstStyle/>
        <a:p>
          <a:endParaRPr lang="en-US"/>
        </a:p>
      </dgm:t>
    </dgm:pt>
    <dgm:pt modelId="{64C14105-BCC9-4D3F-9087-F0CCDBEC3647}" type="sibTrans" cxnId="{106454C7-945D-4E7C-8C8A-2EDC7897CAC7}">
      <dgm:prSet/>
      <dgm:spPr/>
      <dgm:t>
        <a:bodyPr/>
        <a:lstStyle/>
        <a:p>
          <a:endParaRPr lang="en-US"/>
        </a:p>
      </dgm:t>
    </dgm:pt>
    <dgm:pt modelId="{B0A19DDF-3FC0-4653-B1DB-31F4C936EAF6}">
      <dgm:prSet/>
      <dgm:spPr/>
      <dgm:t>
        <a:bodyPr/>
        <a:lstStyle/>
        <a:p>
          <a:r>
            <a:rPr lang="en-US" dirty="0"/>
            <a:t>Ensembles of Weak Learners</a:t>
          </a:r>
        </a:p>
      </dgm:t>
    </dgm:pt>
    <dgm:pt modelId="{7388E8A0-91DA-4892-ACA7-7378E9A26FBD}" type="parTrans" cxnId="{26C6A484-8716-42FD-8E1D-880111F1D9EF}">
      <dgm:prSet/>
      <dgm:spPr/>
      <dgm:t>
        <a:bodyPr/>
        <a:lstStyle/>
        <a:p>
          <a:endParaRPr lang="en-US"/>
        </a:p>
      </dgm:t>
    </dgm:pt>
    <dgm:pt modelId="{413B44EA-416C-430B-A1BC-795181535129}" type="sibTrans" cxnId="{26C6A484-8716-42FD-8E1D-880111F1D9EF}">
      <dgm:prSet/>
      <dgm:spPr/>
      <dgm:t>
        <a:bodyPr/>
        <a:lstStyle/>
        <a:p>
          <a:endParaRPr lang="en-US"/>
        </a:p>
      </dgm:t>
    </dgm:pt>
    <dgm:pt modelId="{EEF60654-DB1B-44D3-86B3-F6885350C48A}" type="pres">
      <dgm:prSet presAssocID="{A2C17ED3-8FF9-4A10-B53E-7C129025EF84}" presName="linear" presStyleCnt="0">
        <dgm:presLayoutVars>
          <dgm:animLvl val="lvl"/>
          <dgm:resizeHandles val="exact"/>
        </dgm:presLayoutVars>
      </dgm:prSet>
      <dgm:spPr/>
    </dgm:pt>
    <dgm:pt modelId="{C81845CE-63BD-4B43-BEDD-18343EAFFE55}" type="pres">
      <dgm:prSet presAssocID="{B0214FEF-5913-41CA-8D46-7B6C3AFD21A7}" presName="parentText" presStyleLbl="node1" presStyleIdx="0" presStyleCnt="5" custLinFactNeighborX="3753">
        <dgm:presLayoutVars>
          <dgm:chMax val="0"/>
          <dgm:bulletEnabled val="1"/>
        </dgm:presLayoutVars>
      </dgm:prSet>
      <dgm:spPr/>
    </dgm:pt>
    <dgm:pt modelId="{5E999126-7FE7-4B0C-BDCB-18F8EB41722D}" type="pres">
      <dgm:prSet presAssocID="{5D0DCC33-13E0-400C-A9BC-3ACB71CE956E}" presName="spacer" presStyleCnt="0"/>
      <dgm:spPr/>
    </dgm:pt>
    <dgm:pt modelId="{84EB9105-BC82-4558-A43A-DBB2F94FE967}" type="pres">
      <dgm:prSet presAssocID="{FE34C3A8-0991-4BD0-AF54-9F0787F6C3F2}" presName="parentText" presStyleLbl="node1" presStyleIdx="1" presStyleCnt="5">
        <dgm:presLayoutVars>
          <dgm:chMax val="0"/>
          <dgm:bulletEnabled val="1"/>
        </dgm:presLayoutVars>
      </dgm:prSet>
      <dgm:spPr/>
    </dgm:pt>
    <dgm:pt modelId="{0E4CD8E2-1CC0-4AA4-9D51-06049C7DE139}" type="pres">
      <dgm:prSet presAssocID="{EFFC0BCD-3AA8-40C8-B977-F12590970842}" presName="spacer" presStyleCnt="0"/>
      <dgm:spPr/>
    </dgm:pt>
    <dgm:pt modelId="{6C18BF48-6D31-48A5-856B-E05917809130}" type="pres">
      <dgm:prSet presAssocID="{5195B505-51F1-4CE1-83F6-FFCE065ED581}" presName="parentText" presStyleLbl="node1" presStyleIdx="2" presStyleCnt="5">
        <dgm:presLayoutVars>
          <dgm:chMax val="0"/>
          <dgm:bulletEnabled val="1"/>
        </dgm:presLayoutVars>
      </dgm:prSet>
      <dgm:spPr/>
    </dgm:pt>
    <dgm:pt modelId="{771CF1D7-9753-44E1-8634-766A3C116E26}" type="pres">
      <dgm:prSet presAssocID="{F0B4401E-D219-4384-82F5-444EA0F8F370}" presName="spacer" presStyleCnt="0"/>
      <dgm:spPr/>
    </dgm:pt>
    <dgm:pt modelId="{8A6558FE-4130-4777-97A1-3C02880156AB}" type="pres">
      <dgm:prSet presAssocID="{0A202AD7-0AAD-4015-827D-F2A09649BE36}" presName="parentText" presStyleLbl="node1" presStyleIdx="3" presStyleCnt="5">
        <dgm:presLayoutVars>
          <dgm:chMax val="0"/>
          <dgm:bulletEnabled val="1"/>
        </dgm:presLayoutVars>
      </dgm:prSet>
      <dgm:spPr/>
    </dgm:pt>
    <dgm:pt modelId="{B19602AC-9778-4DCD-AA66-459217C3DC2A}" type="pres">
      <dgm:prSet presAssocID="{64C14105-BCC9-4D3F-9087-F0CCDBEC3647}" presName="spacer" presStyleCnt="0"/>
      <dgm:spPr/>
    </dgm:pt>
    <dgm:pt modelId="{E750C9F0-C23E-43A5-9242-DE700BCD31BC}" type="pres">
      <dgm:prSet presAssocID="{B0A19DDF-3FC0-4653-B1DB-31F4C936EAF6}" presName="parentText" presStyleLbl="node1" presStyleIdx="4" presStyleCnt="5">
        <dgm:presLayoutVars>
          <dgm:chMax val="0"/>
          <dgm:bulletEnabled val="1"/>
        </dgm:presLayoutVars>
      </dgm:prSet>
      <dgm:spPr/>
    </dgm:pt>
  </dgm:ptLst>
  <dgm:cxnLst>
    <dgm:cxn modelId="{5690CD0A-CA3D-42AD-985F-E7D1257496D5}" type="presOf" srcId="{0A202AD7-0AAD-4015-827D-F2A09649BE36}" destId="{8A6558FE-4130-4777-97A1-3C02880156AB}" srcOrd="0" destOrd="0" presId="urn:microsoft.com/office/officeart/2005/8/layout/vList2"/>
    <dgm:cxn modelId="{FA0D5418-A6CF-45F9-8D98-B4CB5BCE0876}" type="presOf" srcId="{A2C17ED3-8FF9-4A10-B53E-7C129025EF84}" destId="{EEF60654-DB1B-44D3-86B3-F6885350C48A}" srcOrd="0" destOrd="0" presId="urn:microsoft.com/office/officeart/2005/8/layout/vList2"/>
    <dgm:cxn modelId="{009C131C-EAFF-44C1-AF8F-7C568955306E}" srcId="{A2C17ED3-8FF9-4A10-B53E-7C129025EF84}" destId="{B0214FEF-5913-41CA-8D46-7B6C3AFD21A7}" srcOrd="0" destOrd="0" parTransId="{7A8A518C-167E-48A8-A488-45D03FF8040B}" sibTransId="{5D0DCC33-13E0-400C-A9BC-3ACB71CE956E}"/>
    <dgm:cxn modelId="{867B7530-5958-42B0-B28B-7EC3702F49B8}" type="presOf" srcId="{B0A19DDF-3FC0-4653-B1DB-31F4C936EAF6}" destId="{E750C9F0-C23E-43A5-9242-DE700BCD31BC}" srcOrd="0" destOrd="0" presId="urn:microsoft.com/office/officeart/2005/8/layout/vList2"/>
    <dgm:cxn modelId="{26C6A484-8716-42FD-8E1D-880111F1D9EF}" srcId="{A2C17ED3-8FF9-4A10-B53E-7C129025EF84}" destId="{B0A19DDF-3FC0-4653-B1DB-31F4C936EAF6}" srcOrd="4" destOrd="0" parTransId="{7388E8A0-91DA-4892-ACA7-7378E9A26FBD}" sibTransId="{413B44EA-416C-430B-A1BC-795181535129}"/>
    <dgm:cxn modelId="{43DBDBBA-1380-48FB-BFFD-FBB6DC643EF8}" srcId="{A2C17ED3-8FF9-4A10-B53E-7C129025EF84}" destId="{FE34C3A8-0991-4BD0-AF54-9F0787F6C3F2}" srcOrd="1" destOrd="0" parTransId="{E50C8919-F1E6-4C7E-BC9C-D82CBF89FC1D}" sibTransId="{EFFC0BCD-3AA8-40C8-B977-F12590970842}"/>
    <dgm:cxn modelId="{CF7EB4BC-8CFD-4BBC-9F43-F89FBD9A45F4}" type="presOf" srcId="{FE34C3A8-0991-4BD0-AF54-9F0787F6C3F2}" destId="{84EB9105-BC82-4558-A43A-DBB2F94FE967}" srcOrd="0" destOrd="0" presId="urn:microsoft.com/office/officeart/2005/8/layout/vList2"/>
    <dgm:cxn modelId="{BF36A1C1-8163-4657-BFE7-23AC3A4E6258}" srcId="{A2C17ED3-8FF9-4A10-B53E-7C129025EF84}" destId="{5195B505-51F1-4CE1-83F6-FFCE065ED581}" srcOrd="2" destOrd="0" parTransId="{0ED1259B-5AEC-4F44-86FD-1934E0EDA621}" sibTransId="{F0B4401E-D219-4384-82F5-444EA0F8F370}"/>
    <dgm:cxn modelId="{106454C7-945D-4E7C-8C8A-2EDC7897CAC7}" srcId="{A2C17ED3-8FF9-4A10-B53E-7C129025EF84}" destId="{0A202AD7-0AAD-4015-827D-F2A09649BE36}" srcOrd="3" destOrd="0" parTransId="{A934C561-0623-4110-ADB1-25AD3517D49A}" sibTransId="{64C14105-BCC9-4D3F-9087-F0CCDBEC3647}"/>
    <dgm:cxn modelId="{1EE671D0-8016-4F8B-B336-797A34210C5B}" type="presOf" srcId="{B0214FEF-5913-41CA-8D46-7B6C3AFD21A7}" destId="{C81845CE-63BD-4B43-BEDD-18343EAFFE55}" srcOrd="0" destOrd="0" presId="urn:microsoft.com/office/officeart/2005/8/layout/vList2"/>
    <dgm:cxn modelId="{E45183EC-72B3-40F4-B8F8-C3A506ACB41B}" type="presOf" srcId="{5195B505-51F1-4CE1-83F6-FFCE065ED581}" destId="{6C18BF48-6D31-48A5-856B-E05917809130}" srcOrd="0" destOrd="0" presId="urn:microsoft.com/office/officeart/2005/8/layout/vList2"/>
    <dgm:cxn modelId="{3C82AC9D-BE09-4C0D-8F38-CA3AD785533E}" type="presParOf" srcId="{EEF60654-DB1B-44D3-86B3-F6885350C48A}" destId="{C81845CE-63BD-4B43-BEDD-18343EAFFE55}" srcOrd="0" destOrd="0" presId="urn:microsoft.com/office/officeart/2005/8/layout/vList2"/>
    <dgm:cxn modelId="{9BEAA737-660F-4434-BC1A-446B74B8E678}" type="presParOf" srcId="{EEF60654-DB1B-44D3-86B3-F6885350C48A}" destId="{5E999126-7FE7-4B0C-BDCB-18F8EB41722D}" srcOrd="1" destOrd="0" presId="urn:microsoft.com/office/officeart/2005/8/layout/vList2"/>
    <dgm:cxn modelId="{BDE23A8A-BFCD-4B57-89DC-46A40F045868}" type="presParOf" srcId="{EEF60654-DB1B-44D3-86B3-F6885350C48A}" destId="{84EB9105-BC82-4558-A43A-DBB2F94FE967}" srcOrd="2" destOrd="0" presId="urn:microsoft.com/office/officeart/2005/8/layout/vList2"/>
    <dgm:cxn modelId="{11052DE2-7590-435E-97EC-2B1E608FF415}" type="presParOf" srcId="{EEF60654-DB1B-44D3-86B3-F6885350C48A}" destId="{0E4CD8E2-1CC0-4AA4-9D51-06049C7DE139}" srcOrd="3" destOrd="0" presId="urn:microsoft.com/office/officeart/2005/8/layout/vList2"/>
    <dgm:cxn modelId="{D8EA56BC-BCD0-46C5-9EE1-433142C35F88}" type="presParOf" srcId="{EEF60654-DB1B-44D3-86B3-F6885350C48A}" destId="{6C18BF48-6D31-48A5-856B-E05917809130}" srcOrd="4" destOrd="0" presId="urn:microsoft.com/office/officeart/2005/8/layout/vList2"/>
    <dgm:cxn modelId="{05717E78-0881-4602-9842-64BF6C6014EF}" type="presParOf" srcId="{EEF60654-DB1B-44D3-86B3-F6885350C48A}" destId="{771CF1D7-9753-44E1-8634-766A3C116E26}" srcOrd="5" destOrd="0" presId="urn:microsoft.com/office/officeart/2005/8/layout/vList2"/>
    <dgm:cxn modelId="{3FAC7FAB-1F60-49F5-81EC-41FFED78F15A}" type="presParOf" srcId="{EEF60654-DB1B-44D3-86B3-F6885350C48A}" destId="{8A6558FE-4130-4777-97A1-3C02880156AB}" srcOrd="6" destOrd="0" presId="urn:microsoft.com/office/officeart/2005/8/layout/vList2"/>
    <dgm:cxn modelId="{6F7DF0D4-D358-4719-B654-D914E46F5C47}" type="presParOf" srcId="{EEF60654-DB1B-44D3-86B3-F6885350C48A}" destId="{B19602AC-9778-4DCD-AA66-459217C3DC2A}" srcOrd="7" destOrd="0" presId="urn:microsoft.com/office/officeart/2005/8/layout/vList2"/>
    <dgm:cxn modelId="{334FE6BA-76B8-4E46-AA8C-EE79FC1756D2}" type="presParOf" srcId="{EEF60654-DB1B-44D3-86B3-F6885350C48A}" destId="{E750C9F0-C23E-43A5-9242-DE700BCD31B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2FB47B-E9F1-4CC6-B533-FF8FFD3FD698}"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66270F19-AA7A-41E5-A9B8-E51F0FBA1D87}">
      <dgm:prSet/>
      <dgm:spPr/>
      <dgm:t>
        <a:bodyPr/>
        <a:lstStyle/>
        <a:p>
          <a:r>
            <a:rPr lang="en-US"/>
            <a:t>Good old linear regression does a pretty good job!</a:t>
          </a:r>
        </a:p>
      </dgm:t>
    </dgm:pt>
    <dgm:pt modelId="{13F59EFE-2544-4AA7-9A1B-2722D7B7A757}" type="parTrans" cxnId="{FC21E607-D5B7-47BB-8867-51A780DFA887}">
      <dgm:prSet/>
      <dgm:spPr/>
      <dgm:t>
        <a:bodyPr/>
        <a:lstStyle/>
        <a:p>
          <a:endParaRPr lang="en-US"/>
        </a:p>
      </dgm:t>
    </dgm:pt>
    <dgm:pt modelId="{279C66AA-159E-4065-BE08-7DB704E12917}" type="sibTrans" cxnId="{FC21E607-D5B7-47BB-8867-51A780DFA887}">
      <dgm:prSet/>
      <dgm:spPr/>
      <dgm:t>
        <a:bodyPr/>
        <a:lstStyle/>
        <a:p>
          <a:endParaRPr lang="en-US"/>
        </a:p>
      </dgm:t>
    </dgm:pt>
    <dgm:pt modelId="{DCFE7CDA-E687-40B7-AA4B-EA960D9FB7D2}">
      <dgm:prSet/>
      <dgm:spPr/>
      <dgm:t>
        <a:bodyPr/>
        <a:lstStyle/>
        <a:p>
          <a:r>
            <a:rPr lang="en-US"/>
            <a:t>Even though it misses non-linear relationships and interactions</a:t>
          </a:r>
        </a:p>
      </dgm:t>
    </dgm:pt>
    <dgm:pt modelId="{C09C8973-3ED5-495C-8048-BC6919BBE22D}" type="parTrans" cxnId="{C1A6B6EA-5BD8-43DE-BE6C-2EB5F3A97E70}">
      <dgm:prSet/>
      <dgm:spPr/>
      <dgm:t>
        <a:bodyPr/>
        <a:lstStyle/>
        <a:p>
          <a:endParaRPr lang="en-US"/>
        </a:p>
      </dgm:t>
    </dgm:pt>
    <dgm:pt modelId="{DAB2B878-AF73-45D1-BB48-539405287F2D}" type="sibTrans" cxnId="{C1A6B6EA-5BD8-43DE-BE6C-2EB5F3A97E70}">
      <dgm:prSet/>
      <dgm:spPr/>
      <dgm:t>
        <a:bodyPr/>
        <a:lstStyle/>
        <a:p>
          <a:endParaRPr lang="en-US"/>
        </a:p>
      </dgm:t>
    </dgm:pt>
    <dgm:pt modelId="{9CE9F36B-34D5-4627-89B2-8D9850ADE49C}">
      <dgm:prSet/>
      <dgm:spPr/>
      <dgm:t>
        <a:bodyPr/>
        <a:lstStyle/>
        <a:p>
          <a:r>
            <a:rPr lang="en-US" dirty="0"/>
            <a:t>Very good “first-order” functional approximation</a:t>
          </a:r>
        </a:p>
      </dgm:t>
    </dgm:pt>
    <dgm:pt modelId="{2CE7AF87-045C-4AD2-AE1F-6FC7836B511B}" type="parTrans" cxnId="{7B80F6AA-F362-4205-8B3C-923C129321AD}">
      <dgm:prSet/>
      <dgm:spPr/>
      <dgm:t>
        <a:bodyPr/>
        <a:lstStyle/>
        <a:p>
          <a:endParaRPr lang="en-US"/>
        </a:p>
      </dgm:t>
    </dgm:pt>
    <dgm:pt modelId="{77954907-2FCE-44F2-AEB8-B8E5563FE5B9}" type="sibTrans" cxnId="{7B80F6AA-F362-4205-8B3C-923C129321AD}">
      <dgm:prSet/>
      <dgm:spPr/>
      <dgm:t>
        <a:bodyPr/>
        <a:lstStyle/>
        <a:p>
          <a:endParaRPr lang="en-US"/>
        </a:p>
      </dgm:t>
    </dgm:pt>
    <dgm:pt modelId="{B93AE55D-4955-4C29-A274-9436F23F871D}">
      <dgm:prSet/>
      <dgm:spPr/>
      <dgm:t>
        <a:bodyPr/>
        <a:lstStyle/>
        <a:p>
          <a:r>
            <a:rPr lang="en-US"/>
            <a:t>Single tree methods can be quite limited in predictive performance</a:t>
          </a:r>
        </a:p>
      </dgm:t>
    </dgm:pt>
    <dgm:pt modelId="{2C3F679F-171B-41C6-836B-A2DAF62B84C7}" type="parTrans" cxnId="{C3235458-94F3-4962-88B6-B788FDE5A19A}">
      <dgm:prSet/>
      <dgm:spPr/>
      <dgm:t>
        <a:bodyPr/>
        <a:lstStyle/>
        <a:p>
          <a:endParaRPr lang="en-US"/>
        </a:p>
      </dgm:t>
    </dgm:pt>
    <dgm:pt modelId="{92F45FFC-3A06-4798-952F-01F54F4F6763}" type="sibTrans" cxnId="{C3235458-94F3-4962-88B6-B788FDE5A19A}">
      <dgm:prSet/>
      <dgm:spPr/>
      <dgm:t>
        <a:bodyPr/>
        <a:lstStyle/>
        <a:p>
          <a:endParaRPr lang="en-US"/>
        </a:p>
      </dgm:t>
    </dgm:pt>
    <dgm:pt modelId="{0B09E2A5-B1A5-45E7-820F-CBE383ED9DC5}">
      <dgm:prSet/>
      <dgm:spPr/>
      <dgm:t>
        <a:bodyPr/>
        <a:lstStyle/>
        <a:p>
          <a:r>
            <a:rPr lang="en-US"/>
            <a:t>Can provide insight into most important predictors</a:t>
          </a:r>
        </a:p>
      </dgm:t>
    </dgm:pt>
    <dgm:pt modelId="{02DEDE92-7752-409B-A19F-96B28BBEF5DF}" type="parTrans" cxnId="{CED455BF-5DA0-4637-A28C-71C9312C1FD5}">
      <dgm:prSet/>
      <dgm:spPr/>
      <dgm:t>
        <a:bodyPr/>
        <a:lstStyle/>
        <a:p>
          <a:endParaRPr lang="en-US"/>
        </a:p>
      </dgm:t>
    </dgm:pt>
    <dgm:pt modelId="{7F600405-1B5A-4CB3-BEB5-F354AB780968}" type="sibTrans" cxnId="{CED455BF-5DA0-4637-A28C-71C9312C1FD5}">
      <dgm:prSet/>
      <dgm:spPr/>
      <dgm:t>
        <a:bodyPr/>
        <a:lstStyle/>
        <a:p>
          <a:endParaRPr lang="en-US"/>
        </a:p>
      </dgm:t>
    </dgm:pt>
    <dgm:pt modelId="{F7ABFB8E-7CEC-4CB2-BAE9-B6CB6D296C3A}">
      <dgm:prSet/>
      <dgm:spPr/>
      <dgm:t>
        <a:bodyPr/>
        <a:lstStyle/>
        <a:p>
          <a:r>
            <a:rPr lang="en-US"/>
            <a:t>“Greediness” of the algorithm means it misses a lot</a:t>
          </a:r>
        </a:p>
      </dgm:t>
    </dgm:pt>
    <dgm:pt modelId="{D129504D-B99D-4D28-A384-B9A6813DB591}" type="parTrans" cxnId="{C994C222-F876-4961-99EB-37FC39DA8D02}">
      <dgm:prSet/>
      <dgm:spPr/>
      <dgm:t>
        <a:bodyPr/>
        <a:lstStyle/>
        <a:p>
          <a:endParaRPr lang="en-US"/>
        </a:p>
      </dgm:t>
    </dgm:pt>
    <dgm:pt modelId="{F6FB82F6-7095-408B-AB44-DA0A24BF8D42}" type="sibTrans" cxnId="{C994C222-F876-4961-99EB-37FC39DA8D02}">
      <dgm:prSet/>
      <dgm:spPr/>
      <dgm:t>
        <a:bodyPr/>
        <a:lstStyle/>
        <a:p>
          <a:endParaRPr lang="en-US"/>
        </a:p>
      </dgm:t>
    </dgm:pt>
    <dgm:pt modelId="{6DD59E13-8AC9-4091-89BE-1C7A802C7F97}">
      <dgm:prSet/>
      <dgm:spPr/>
      <dgm:t>
        <a:bodyPr/>
        <a:lstStyle/>
        <a:p>
          <a:r>
            <a:rPr lang="en-US"/>
            <a:t>Ensembles of weak learners can offer significant improvement</a:t>
          </a:r>
        </a:p>
      </dgm:t>
    </dgm:pt>
    <dgm:pt modelId="{6A2E1B84-BC49-4EF4-8D67-A2C9278D241C}" type="parTrans" cxnId="{19DCA3A6-256C-4B86-95B4-2C5283E690F6}">
      <dgm:prSet/>
      <dgm:spPr/>
      <dgm:t>
        <a:bodyPr/>
        <a:lstStyle/>
        <a:p>
          <a:endParaRPr lang="en-US"/>
        </a:p>
      </dgm:t>
    </dgm:pt>
    <dgm:pt modelId="{DA6AF438-F90D-4794-9439-04233ED3C1DA}" type="sibTrans" cxnId="{19DCA3A6-256C-4B86-95B4-2C5283E690F6}">
      <dgm:prSet/>
      <dgm:spPr/>
      <dgm:t>
        <a:bodyPr/>
        <a:lstStyle/>
        <a:p>
          <a:endParaRPr lang="en-US"/>
        </a:p>
      </dgm:t>
    </dgm:pt>
    <dgm:pt modelId="{FC01FE1F-472A-4B41-ACB6-BC75C18B8A14}">
      <dgm:prSet/>
      <dgm:spPr/>
      <dgm:t>
        <a:bodyPr/>
        <a:lstStyle/>
        <a:p>
          <a:r>
            <a:rPr lang="en-US"/>
            <a:t>Randomization can help uncover relationships masked by other variables</a:t>
          </a:r>
        </a:p>
      </dgm:t>
    </dgm:pt>
    <dgm:pt modelId="{54165543-0BFB-4447-9CC1-EACAA61509FC}" type="parTrans" cxnId="{0102F8AA-9E63-4931-9B8B-374965232B98}">
      <dgm:prSet/>
      <dgm:spPr/>
      <dgm:t>
        <a:bodyPr/>
        <a:lstStyle/>
        <a:p>
          <a:endParaRPr lang="en-US"/>
        </a:p>
      </dgm:t>
    </dgm:pt>
    <dgm:pt modelId="{5BA3249E-7D5B-445C-9686-BA5C5907256D}" type="sibTrans" cxnId="{0102F8AA-9E63-4931-9B8B-374965232B98}">
      <dgm:prSet/>
      <dgm:spPr/>
      <dgm:t>
        <a:bodyPr/>
        <a:lstStyle/>
        <a:p>
          <a:endParaRPr lang="en-US"/>
        </a:p>
      </dgm:t>
    </dgm:pt>
    <dgm:pt modelId="{4EA301AE-3BC6-438C-87C9-795104CABAD4}">
      <dgm:prSet/>
      <dgm:spPr/>
      <dgm:t>
        <a:bodyPr/>
        <a:lstStyle/>
        <a:p>
          <a:r>
            <a:rPr lang="en-US"/>
            <a:t>Random Forest substantially better than single tree</a:t>
          </a:r>
        </a:p>
      </dgm:t>
    </dgm:pt>
    <dgm:pt modelId="{CD7425FD-DFC3-4D27-AD42-CAFFC3330082}" type="parTrans" cxnId="{3D7F7D4B-1BBD-4AF6-9018-9210E2CC3BD6}">
      <dgm:prSet/>
      <dgm:spPr/>
      <dgm:t>
        <a:bodyPr/>
        <a:lstStyle/>
        <a:p>
          <a:endParaRPr lang="en-US"/>
        </a:p>
      </dgm:t>
    </dgm:pt>
    <dgm:pt modelId="{6BC80003-FA4B-49DE-9308-7ED415E618ED}" type="sibTrans" cxnId="{3D7F7D4B-1BBD-4AF6-9018-9210E2CC3BD6}">
      <dgm:prSet/>
      <dgm:spPr/>
      <dgm:t>
        <a:bodyPr/>
        <a:lstStyle/>
        <a:p>
          <a:endParaRPr lang="en-US"/>
        </a:p>
      </dgm:t>
    </dgm:pt>
    <dgm:pt modelId="{4B8E4C03-FC78-4FDC-9590-D3D6D06C38E4}">
      <dgm:prSet/>
      <dgm:spPr/>
      <dgm:t>
        <a:bodyPr/>
        <a:lstStyle/>
        <a:p>
          <a:r>
            <a:rPr lang="en-US"/>
            <a:t>Boosting can provide substantially improved predictive performance</a:t>
          </a:r>
        </a:p>
      </dgm:t>
    </dgm:pt>
    <dgm:pt modelId="{80F7C7D4-1B36-4D84-8466-3D50D9BDB9E5}" type="parTrans" cxnId="{3EA903B7-FC74-48FD-8293-703B84D73D6B}">
      <dgm:prSet/>
      <dgm:spPr/>
      <dgm:t>
        <a:bodyPr/>
        <a:lstStyle/>
        <a:p>
          <a:endParaRPr lang="en-US"/>
        </a:p>
      </dgm:t>
    </dgm:pt>
    <dgm:pt modelId="{11E6931B-BF9A-45EF-A086-42579222BF42}" type="sibTrans" cxnId="{3EA903B7-FC74-48FD-8293-703B84D73D6B}">
      <dgm:prSet/>
      <dgm:spPr/>
      <dgm:t>
        <a:bodyPr/>
        <a:lstStyle/>
        <a:p>
          <a:endParaRPr lang="en-US"/>
        </a:p>
      </dgm:t>
    </dgm:pt>
    <dgm:pt modelId="{9485C97C-FB22-425F-8076-FA5EC4521C9C}">
      <dgm:prSet/>
      <dgm:spPr/>
      <dgm:t>
        <a:bodyPr/>
        <a:lstStyle/>
        <a:p>
          <a:r>
            <a:rPr lang="en-US"/>
            <a:t>Learning from errors is a powerful concept</a:t>
          </a:r>
        </a:p>
      </dgm:t>
    </dgm:pt>
    <dgm:pt modelId="{062DBA27-56FE-4232-ADA9-4568BCB4D790}" type="parTrans" cxnId="{03DD6FB5-7966-4E1A-8EA0-CB362728AB0A}">
      <dgm:prSet/>
      <dgm:spPr/>
      <dgm:t>
        <a:bodyPr/>
        <a:lstStyle/>
        <a:p>
          <a:endParaRPr lang="en-US"/>
        </a:p>
      </dgm:t>
    </dgm:pt>
    <dgm:pt modelId="{E231F1A8-54D7-431E-9D98-6320D018FF7F}" type="sibTrans" cxnId="{03DD6FB5-7966-4E1A-8EA0-CB362728AB0A}">
      <dgm:prSet/>
      <dgm:spPr/>
      <dgm:t>
        <a:bodyPr/>
        <a:lstStyle/>
        <a:p>
          <a:endParaRPr lang="en-US"/>
        </a:p>
      </dgm:t>
    </dgm:pt>
    <dgm:pt modelId="{FB2AE9E9-FAAE-4CF9-BC8D-7E7023FB600E}">
      <dgm:prSet/>
      <dgm:spPr/>
      <dgm:t>
        <a:bodyPr/>
        <a:lstStyle/>
        <a:p>
          <a:r>
            <a:rPr lang="en-US"/>
            <a:t>But it still requires work – and isn’t a “magic bullet”</a:t>
          </a:r>
        </a:p>
      </dgm:t>
    </dgm:pt>
    <dgm:pt modelId="{13433985-FA9E-4920-818D-64A5C0F2DE4D}" type="parTrans" cxnId="{575D72DE-25B7-4BC5-82D7-5E7FA5BA8D20}">
      <dgm:prSet/>
      <dgm:spPr/>
      <dgm:t>
        <a:bodyPr/>
        <a:lstStyle/>
        <a:p>
          <a:endParaRPr lang="en-US"/>
        </a:p>
      </dgm:t>
    </dgm:pt>
    <dgm:pt modelId="{18B26482-820B-4D56-975D-B238B1E67C91}" type="sibTrans" cxnId="{575D72DE-25B7-4BC5-82D7-5E7FA5BA8D20}">
      <dgm:prSet/>
      <dgm:spPr/>
      <dgm:t>
        <a:bodyPr/>
        <a:lstStyle/>
        <a:p>
          <a:endParaRPr lang="en-US"/>
        </a:p>
      </dgm:t>
    </dgm:pt>
    <dgm:pt modelId="{2E58AB2A-0B56-4E21-AC34-7ADF7CB39C2F}" type="pres">
      <dgm:prSet presAssocID="{392FB47B-E9F1-4CC6-B533-FF8FFD3FD698}" presName="Name0" presStyleCnt="0">
        <dgm:presLayoutVars>
          <dgm:dir/>
          <dgm:animLvl val="lvl"/>
          <dgm:resizeHandles val="exact"/>
        </dgm:presLayoutVars>
      </dgm:prSet>
      <dgm:spPr/>
    </dgm:pt>
    <dgm:pt modelId="{40D271C2-324F-47BE-9FC4-DECAD2AD01C9}" type="pres">
      <dgm:prSet presAssocID="{66270F19-AA7A-41E5-A9B8-E51F0FBA1D87}" presName="composite" presStyleCnt="0"/>
      <dgm:spPr/>
    </dgm:pt>
    <dgm:pt modelId="{0867F34A-D745-4509-9539-DBA20E5A647F}" type="pres">
      <dgm:prSet presAssocID="{66270F19-AA7A-41E5-A9B8-E51F0FBA1D87}" presName="parTx" presStyleLbl="alignNode1" presStyleIdx="0" presStyleCnt="4">
        <dgm:presLayoutVars>
          <dgm:chMax val="0"/>
          <dgm:chPref val="0"/>
          <dgm:bulletEnabled val="1"/>
        </dgm:presLayoutVars>
      </dgm:prSet>
      <dgm:spPr/>
    </dgm:pt>
    <dgm:pt modelId="{84E45724-3706-4839-99C7-82D8E18BA389}" type="pres">
      <dgm:prSet presAssocID="{66270F19-AA7A-41E5-A9B8-E51F0FBA1D87}" presName="desTx" presStyleLbl="alignAccFollowNode1" presStyleIdx="0" presStyleCnt="4">
        <dgm:presLayoutVars>
          <dgm:bulletEnabled val="1"/>
        </dgm:presLayoutVars>
      </dgm:prSet>
      <dgm:spPr/>
    </dgm:pt>
    <dgm:pt modelId="{B00CFEBC-00E4-4D42-8ECB-FF555A13BC75}" type="pres">
      <dgm:prSet presAssocID="{279C66AA-159E-4065-BE08-7DB704E12917}" presName="space" presStyleCnt="0"/>
      <dgm:spPr/>
    </dgm:pt>
    <dgm:pt modelId="{5ECF1A2F-AC7B-46DE-AC70-0352DF71DF70}" type="pres">
      <dgm:prSet presAssocID="{B93AE55D-4955-4C29-A274-9436F23F871D}" presName="composite" presStyleCnt="0"/>
      <dgm:spPr/>
    </dgm:pt>
    <dgm:pt modelId="{2106988D-2047-4AC5-9761-F788A757157A}" type="pres">
      <dgm:prSet presAssocID="{B93AE55D-4955-4C29-A274-9436F23F871D}" presName="parTx" presStyleLbl="alignNode1" presStyleIdx="1" presStyleCnt="4">
        <dgm:presLayoutVars>
          <dgm:chMax val="0"/>
          <dgm:chPref val="0"/>
          <dgm:bulletEnabled val="1"/>
        </dgm:presLayoutVars>
      </dgm:prSet>
      <dgm:spPr/>
    </dgm:pt>
    <dgm:pt modelId="{8F54DFB3-292B-4315-BFC7-62B6DABB3D60}" type="pres">
      <dgm:prSet presAssocID="{B93AE55D-4955-4C29-A274-9436F23F871D}" presName="desTx" presStyleLbl="alignAccFollowNode1" presStyleIdx="1" presStyleCnt="4">
        <dgm:presLayoutVars>
          <dgm:bulletEnabled val="1"/>
        </dgm:presLayoutVars>
      </dgm:prSet>
      <dgm:spPr/>
    </dgm:pt>
    <dgm:pt modelId="{DFA0F59D-B5CF-45AD-A3CE-33F4D4293BEA}" type="pres">
      <dgm:prSet presAssocID="{92F45FFC-3A06-4798-952F-01F54F4F6763}" presName="space" presStyleCnt="0"/>
      <dgm:spPr/>
    </dgm:pt>
    <dgm:pt modelId="{63B7143B-DD6C-41F7-87D4-4D09E407346F}" type="pres">
      <dgm:prSet presAssocID="{6DD59E13-8AC9-4091-89BE-1C7A802C7F97}" presName="composite" presStyleCnt="0"/>
      <dgm:spPr/>
    </dgm:pt>
    <dgm:pt modelId="{F9267D3C-D528-4AAB-BC76-832F72D99633}" type="pres">
      <dgm:prSet presAssocID="{6DD59E13-8AC9-4091-89BE-1C7A802C7F97}" presName="parTx" presStyleLbl="alignNode1" presStyleIdx="2" presStyleCnt="4">
        <dgm:presLayoutVars>
          <dgm:chMax val="0"/>
          <dgm:chPref val="0"/>
          <dgm:bulletEnabled val="1"/>
        </dgm:presLayoutVars>
      </dgm:prSet>
      <dgm:spPr/>
    </dgm:pt>
    <dgm:pt modelId="{E3C23748-2A5F-49D2-8155-3D52CADBCF62}" type="pres">
      <dgm:prSet presAssocID="{6DD59E13-8AC9-4091-89BE-1C7A802C7F97}" presName="desTx" presStyleLbl="alignAccFollowNode1" presStyleIdx="2" presStyleCnt="4">
        <dgm:presLayoutVars>
          <dgm:bulletEnabled val="1"/>
        </dgm:presLayoutVars>
      </dgm:prSet>
      <dgm:spPr/>
    </dgm:pt>
    <dgm:pt modelId="{28C24EE1-A4B8-4E5C-A3EC-E49F9D80AEBF}" type="pres">
      <dgm:prSet presAssocID="{DA6AF438-F90D-4794-9439-04233ED3C1DA}" presName="space" presStyleCnt="0"/>
      <dgm:spPr/>
    </dgm:pt>
    <dgm:pt modelId="{697F0E97-8497-4AAF-8976-72A3AC7C581A}" type="pres">
      <dgm:prSet presAssocID="{4B8E4C03-FC78-4FDC-9590-D3D6D06C38E4}" presName="composite" presStyleCnt="0"/>
      <dgm:spPr/>
    </dgm:pt>
    <dgm:pt modelId="{E46AC972-0FE6-4E29-BCFA-B0A2A2FBC6FD}" type="pres">
      <dgm:prSet presAssocID="{4B8E4C03-FC78-4FDC-9590-D3D6D06C38E4}" presName="parTx" presStyleLbl="alignNode1" presStyleIdx="3" presStyleCnt="4">
        <dgm:presLayoutVars>
          <dgm:chMax val="0"/>
          <dgm:chPref val="0"/>
          <dgm:bulletEnabled val="1"/>
        </dgm:presLayoutVars>
      </dgm:prSet>
      <dgm:spPr/>
    </dgm:pt>
    <dgm:pt modelId="{2E2B1F90-4C0F-4EF2-A755-C1D538418E82}" type="pres">
      <dgm:prSet presAssocID="{4B8E4C03-FC78-4FDC-9590-D3D6D06C38E4}" presName="desTx" presStyleLbl="alignAccFollowNode1" presStyleIdx="3" presStyleCnt="4">
        <dgm:presLayoutVars>
          <dgm:bulletEnabled val="1"/>
        </dgm:presLayoutVars>
      </dgm:prSet>
      <dgm:spPr/>
    </dgm:pt>
  </dgm:ptLst>
  <dgm:cxnLst>
    <dgm:cxn modelId="{FC21E607-D5B7-47BB-8867-51A780DFA887}" srcId="{392FB47B-E9F1-4CC6-B533-FF8FFD3FD698}" destId="{66270F19-AA7A-41E5-A9B8-E51F0FBA1D87}" srcOrd="0" destOrd="0" parTransId="{13F59EFE-2544-4AA7-9A1B-2722D7B7A757}" sibTransId="{279C66AA-159E-4065-BE08-7DB704E12917}"/>
    <dgm:cxn modelId="{F01F260A-1B0A-467D-AB38-D6AD60EB46F4}" type="presOf" srcId="{392FB47B-E9F1-4CC6-B533-FF8FFD3FD698}" destId="{2E58AB2A-0B56-4E21-AC34-7ADF7CB39C2F}" srcOrd="0" destOrd="0" presId="urn:microsoft.com/office/officeart/2005/8/layout/hList1"/>
    <dgm:cxn modelId="{AF5B381A-3E90-4F95-BEC1-E8B22F2CD5EF}" type="presOf" srcId="{B93AE55D-4955-4C29-A274-9436F23F871D}" destId="{2106988D-2047-4AC5-9761-F788A757157A}" srcOrd="0" destOrd="0" presId="urn:microsoft.com/office/officeart/2005/8/layout/hList1"/>
    <dgm:cxn modelId="{DA3A2E1C-B5BB-4D9E-BC5B-8E577227770B}" type="presOf" srcId="{9CE9F36B-34D5-4627-89B2-8D9850ADE49C}" destId="{84E45724-3706-4839-99C7-82D8E18BA389}" srcOrd="0" destOrd="1" presId="urn:microsoft.com/office/officeart/2005/8/layout/hList1"/>
    <dgm:cxn modelId="{C994C222-F876-4961-99EB-37FC39DA8D02}" srcId="{B93AE55D-4955-4C29-A274-9436F23F871D}" destId="{F7ABFB8E-7CEC-4CB2-BAE9-B6CB6D296C3A}" srcOrd="1" destOrd="0" parTransId="{D129504D-B99D-4D28-A384-B9A6813DB591}" sibTransId="{F6FB82F6-7095-408B-AB44-DA0A24BF8D42}"/>
    <dgm:cxn modelId="{4E2CA165-55EE-434B-9777-DB28B3A728D8}" type="presOf" srcId="{66270F19-AA7A-41E5-A9B8-E51F0FBA1D87}" destId="{0867F34A-D745-4509-9539-DBA20E5A647F}" srcOrd="0" destOrd="0" presId="urn:microsoft.com/office/officeart/2005/8/layout/hList1"/>
    <dgm:cxn modelId="{725FDE49-8406-4827-B31D-2C418A37DDF6}" type="presOf" srcId="{FB2AE9E9-FAAE-4CF9-BC8D-7E7023FB600E}" destId="{2E2B1F90-4C0F-4EF2-A755-C1D538418E82}" srcOrd="0" destOrd="1" presId="urn:microsoft.com/office/officeart/2005/8/layout/hList1"/>
    <dgm:cxn modelId="{3D7F7D4B-1BBD-4AF6-9018-9210E2CC3BD6}" srcId="{6DD59E13-8AC9-4091-89BE-1C7A802C7F97}" destId="{4EA301AE-3BC6-438C-87C9-795104CABAD4}" srcOrd="1" destOrd="0" parTransId="{CD7425FD-DFC3-4D27-AD42-CAFFC3330082}" sibTransId="{6BC80003-FA4B-49DE-9308-7ED415E618ED}"/>
    <dgm:cxn modelId="{1524F64F-6329-4369-94B9-D603D302791A}" type="presOf" srcId="{FC01FE1F-472A-4B41-ACB6-BC75C18B8A14}" destId="{E3C23748-2A5F-49D2-8155-3D52CADBCF62}" srcOrd="0" destOrd="0" presId="urn:microsoft.com/office/officeart/2005/8/layout/hList1"/>
    <dgm:cxn modelId="{C3235458-94F3-4962-88B6-B788FDE5A19A}" srcId="{392FB47B-E9F1-4CC6-B533-FF8FFD3FD698}" destId="{B93AE55D-4955-4C29-A274-9436F23F871D}" srcOrd="1" destOrd="0" parTransId="{2C3F679F-171B-41C6-836B-A2DAF62B84C7}" sibTransId="{92F45FFC-3A06-4798-952F-01F54F4F6763}"/>
    <dgm:cxn modelId="{2703CC78-EAA2-4ACB-93A8-ABF013B4CDFF}" type="presOf" srcId="{DCFE7CDA-E687-40B7-AA4B-EA960D9FB7D2}" destId="{84E45724-3706-4839-99C7-82D8E18BA389}" srcOrd="0" destOrd="0" presId="urn:microsoft.com/office/officeart/2005/8/layout/hList1"/>
    <dgm:cxn modelId="{1EF1767C-D572-4FFD-A221-204D87E8DDF1}" type="presOf" srcId="{F7ABFB8E-7CEC-4CB2-BAE9-B6CB6D296C3A}" destId="{8F54DFB3-292B-4315-BFC7-62B6DABB3D60}" srcOrd="0" destOrd="1" presId="urn:microsoft.com/office/officeart/2005/8/layout/hList1"/>
    <dgm:cxn modelId="{9F131D8B-EDD0-491D-95FF-FF8F2C3784A4}" type="presOf" srcId="{9485C97C-FB22-425F-8076-FA5EC4521C9C}" destId="{2E2B1F90-4C0F-4EF2-A755-C1D538418E82}" srcOrd="0" destOrd="0" presId="urn:microsoft.com/office/officeart/2005/8/layout/hList1"/>
    <dgm:cxn modelId="{A8BF759C-5318-45D2-B0AD-98A730EC64DE}" type="presOf" srcId="{6DD59E13-8AC9-4091-89BE-1C7A802C7F97}" destId="{F9267D3C-D528-4AAB-BC76-832F72D99633}" srcOrd="0" destOrd="0" presId="urn:microsoft.com/office/officeart/2005/8/layout/hList1"/>
    <dgm:cxn modelId="{51845EA4-C718-49A9-9A2A-33FA280CD928}" type="presOf" srcId="{4EA301AE-3BC6-438C-87C9-795104CABAD4}" destId="{E3C23748-2A5F-49D2-8155-3D52CADBCF62}" srcOrd="0" destOrd="1" presId="urn:microsoft.com/office/officeart/2005/8/layout/hList1"/>
    <dgm:cxn modelId="{19DCA3A6-256C-4B86-95B4-2C5283E690F6}" srcId="{392FB47B-E9F1-4CC6-B533-FF8FFD3FD698}" destId="{6DD59E13-8AC9-4091-89BE-1C7A802C7F97}" srcOrd="2" destOrd="0" parTransId="{6A2E1B84-BC49-4EF4-8D67-A2C9278D241C}" sibTransId="{DA6AF438-F90D-4794-9439-04233ED3C1DA}"/>
    <dgm:cxn modelId="{7B80F6AA-F362-4205-8B3C-923C129321AD}" srcId="{66270F19-AA7A-41E5-A9B8-E51F0FBA1D87}" destId="{9CE9F36B-34D5-4627-89B2-8D9850ADE49C}" srcOrd="1" destOrd="0" parTransId="{2CE7AF87-045C-4AD2-AE1F-6FC7836B511B}" sibTransId="{77954907-2FCE-44F2-AEB8-B8E5563FE5B9}"/>
    <dgm:cxn modelId="{0102F8AA-9E63-4931-9B8B-374965232B98}" srcId="{6DD59E13-8AC9-4091-89BE-1C7A802C7F97}" destId="{FC01FE1F-472A-4B41-ACB6-BC75C18B8A14}" srcOrd="0" destOrd="0" parTransId="{54165543-0BFB-4447-9CC1-EACAA61509FC}" sibTransId="{5BA3249E-7D5B-445C-9686-BA5C5907256D}"/>
    <dgm:cxn modelId="{03DD6FB5-7966-4E1A-8EA0-CB362728AB0A}" srcId="{4B8E4C03-FC78-4FDC-9590-D3D6D06C38E4}" destId="{9485C97C-FB22-425F-8076-FA5EC4521C9C}" srcOrd="0" destOrd="0" parTransId="{062DBA27-56FE-4232-ADA9-4568BCB4D790}" sibTransId="{E231F1A8-54D7-431E-9D98-6320D018FF7F}"/>
    <dgm:cxn modelId="{3EA903B7-FC74-48FD-8293-703B84D73D6B}" srcId="{392FB47B-E9F1-4CC6-B533-FF8FFD3FD698}" destId="{4B8E4C03-FC78-4FDC-9590-D3D6D06C38E4}" srcOrd="3" destOrd="0" parTransId="{80F7C7D4-1B36-4D84-8466-3D50D9BDB9E5}" sibTransId="{11E6931B-BF9A-45EF-A086-42579222BF42}"/>
    <dgm:cxn modelId="{CED455BF-5DA0-4637-A28C-71C9312C1FD5}" srcId="{B93AE55D-4955-4C29-A274-9436F23F871D}" destId="{0B09E2A5-B1A5-45E7-820F-CBE383ED9DC5}" srcOrd="0" destOrd="0" parTransId="{02DEDE92-7752-409B-A19F-96B28BBEF5DF}" sibTransId="{7F600405-1B5A-4CB3-BEB5-F354AB780968}"/>
    <dgm:cxn modelId="{19414DD5-D54F-498E-94D2-57FC164CAE64}" type="presOf" srcId="{0B09E2A5-B1A5-45E7-820F-CBE383ED9DC5}" destId="{8F54DFB3-292B-4315-BFC7-62B6DABB3D60}" srcOrd="0" destOrd="0" presId="urn:microsoft.com/office/officeart/2005/8/layout/hList1"/>
    <dgm:cxn modelId="{575D72DE-25B7-4BC5-82D7-5E7FA5BA8D20}" srcId="{4B8E4C03-FC78-4FDC-9590-D3D6D06C38E4}" destId="{FB2AE9E9-FAAE-4CF9-BC8D-7E7023FB600E}" srcOrd="1" destOrd="0" parTransId="{13433985-FA9E-4920-818D-64A5C0F2DE4D}" sibTransId="{18B26482-820B-4D56-975D-B238B1E67C91}"/>
    <dgm:cxn modelId="{0D1C2DE7-915A-4915-958D-7A6FFAF62B8F}" type="presOf" srcId="{4B8E4C03-FC78-4FDC-9590-D3D6D06C38E4}" destId="{E46AC972-0FE6-4E29-BCFA-B0A2A2FBC6FD}" srcOrd="0" destOrd="0" presId="urn:microsoft.com/office/officeart/2005/8/layout/hList1"/>
    <dgm:cxn modelId="{C1A6B6EA-5BD8-43DE-BE6C-2EB5F3A97E70}" srcId="{66270F19-AA7A-41E5-A9B8-E51F0FBA1D87}" destId="{DCFE7CDA-E687-40B7-AA4B-EA960D9FB7D2}" srcOrd="0" destOrd="0" parTransId="{C09C8973-3ED5-495C-8048-BC6919BBE22D}" sibTransId="{DAB2B878-AF73-45D1-BB48-539405287F2D}"/>
    <dgm:cxn modelId="{61F483F5-4E49-4775-9B06-2AFC5C9D4198}" type="presParOf" srcId="{2E58AB2A-0B56-4E21-AC34-7ADF7CB39C2F}" destId="{40D271C2-324F-47BE-9FC4-DECAD2AD01C9}" srcOrd="0" destOrd="0" presId="urn:microsoft.com/office/officeart/2005/8/layout/hList1"/>
    <dgm:cxn modelId="{CAC86C3E-21C2-41F3-A74D-96882306C703}" type="presParOf" srcId="{40D271C2-324F-47BE-9FC4-DECAD2AD01C9}" destId="{0867F34A-D745-4509-9539-DBA20E5A647F}" srcOrd="0" destOrd="0" presId="urn:microsoft.com/office/officeart/2005/8/layout/hList1"/>
    <dgm:cxn modelId="{74996253-25F6-4D34-A54D-8A5E63F5315D}" type="presParOf" srcId="{40D271C2-324F-47BE-9FC4-DECAD2AD01C9}" destId="{84E45724-3706-4839-99C7-82D8E18BA389}" srcOrd="1" destOrd="0" presId="urn:microsoft.com/office/officeart/2005/8/layout/hList1"/>
    <dgm:cxn modelId="{8550FC58-6B65-4E11-8EEE-998B011EEE79}" type="presParOf" srcId="{2E58AB2A-0B56-4E21-AC34-7ADF7CB39C2F}" destId="{B00CFEBC-00E4-4D42-8ECB-FF555A13BC75}" srcOrd="1" destOrd="0" presId="urn:microsoft.com/office/officeart/2005/8/layout/hList1"/>
    <dgm:cxn modelId="{A57F78EF-4109-4E79-9970-924E7F46095F}" type="presParOf" srcId="{2E58AB2A-0B56-4E21-AC34-7ADF7CB39C2F}" destId="{5ECF1A2F-AC7B-46DE-AC70-0352DF71DF70}" srcOrd="2" destOrd="0" presId="urn:microsoft.com/office/officeart/2005/8/layout/hList1"/>
    <dgm:cxn modelId="{86C8609F-CA99-4956-B211-1E0CC5D9C0C3}" type="presParOf" srcId="{5ECF1A2F-AC7B-46DE-AC70-0352DF71DF70}" destId="{2106988D-2047-4AC5-9761-F788A757157A}" srcOrd="0" destOrd="0" presId="urn:microsoft.com/office/officeart/2005/8/layout/hList1"/>
    <dgm:cxn modelId="{7628B033-F9B9-4AE5-AD4A-D318FE9502E9}" type="presParOf" srcId="{5ECF1A2F-AC7B-46DE-AC70-0352DF71DF70}" destId="{8F54DFB3-292B-4315-BFC7-62B6DABB3D60}" srcOrd="1" destOrd="0" presId="urn:microsoft.com/office/officeart/2005/8/layout/hList1"/>
    <dgm:cxn modelId="{8A7CAEF8-E26F-4430-AA6C-360B62C0BB78}" type="presParOf" srcId="{2E58AB2A-0B56-4E21-AC34-7ADF7CB39C2F}" destId="{DFA0F59D-B5CF-45AD-A3CE-33F4D4293BEA}" srcOrd="3" destOrd="0" presId="urn:microsoft.com/office/officeart/2005/8/layout/hList1"/>
    <dgm:cxn modelId="{732285FE-9166-4943-A1A9-C74BF6DDCFC5}" type="presParOf" srcId="{2E58AB2A-0B56-4E21-AC34-7ADF7CB39C2F}" destId="{63B7143B-DD6C-41F7-87D4-4D09E407346F}" srcOrd="4" destOrd="0" presId="urn:microsoft.com/office/officeart/2005/8/layout/hList1"/>
    <dgm:cxn modelId="{98BC5BE6-DBD1-4679-97D2-BBD67987EFD2}" type="presParOf" srcId="{63B7143B-DD6C-41F7-87D4-4D09E407346F}" destId="{F9267D3C-D528-4AAB-BC76-832F72D99633}" srcOrd="0" destOrd="0" presId="urn:microsoft.com/office/officeart/2005/8/layout/hList1"/>
    <dgm:cxn modelId="{60BF3C7C-4F20-4D01-9336-E0E963DA1012}" type="presParOf" srcId="{63B7143B-DD6C-41F7-87D4-4D09E407346F}" destId="{E3C23748-2A5F-49D2-8155-3D52CADBCF62}" srcOrd="1" destOrd="0" presId="urn:microsoft.com/office/officeart/2005/8/layout/hList1"/>
    <dgm:cxn modelId="{44974467-E6DA-4B1D-8FFB-120C9A3C62FD}" type="presParOf" srcId="{2E58AB2A-0B56-4E21-AC34-7ADF7CB39C2F}" destId="{28C24EE1-A4B8-4E5C-A3EC-E49F9D80AEBF}" srcOrd="5" destOrd="0" presId="urn:microsoft.com/office/officeart/2005/8/layout/hList1"/>
    <dgm:cxn modelId="{57C923F0-6B4A-412F-91BB-EBF661FEF366}" type="presParOf" srcId="{2E58AB2A-0B56-4E21-AC34-7ADF7CB39C2F}" destId="{697F0E97-8497-4AAF-8976-72A3AC7C581A}" srcOrd="6" destOrd="0" presId="urn:microsoft.com/office/officeart/2005/8/layout/hList1"/>
    <dgm:cxn modelId="{678FB449-0F72-4F66-A342-765454B67F30}" type="presParOf" srcId="{697F0E97-8497-4AAF-8976-72A3AC7C581A}" destId="{E46AC972-0FE6-4E29-BCFA-B0A2A2FBC6FD}" srcOrd="0" destOrd="0" presId="urn:microsoft.com/office/officeart/2005/8/layout/hList1"/>
    <dgm:cxn modelId="{B780598E-1BF9-4103-B9CD-8F512487519C}" type="presParOf" srcId="{697F0E97-8497-4AAF-8976-72A3AC7C581A}" destId="{2E2B1F90-4C0F-4EF2-A755-C1D538418E8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7B75F2-2A58-490D-B708-1BA67EC58FF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AB6824F-7BB4-492B-AF83-9FDB6C390A72}">
      <dgm:prSet custT="1"/>
      <dgm:spPr/>
      <dgm:t>
        <a:bodyPr/>
        <a:lstStyle/>
        <a:p>
          <a:r>
            <a:rPr lang="en-US" sz="2000"/>
            <a:t>As the number of predictors (dimensions of X) increases, any given sample’s coverage of the whole space of X becomes sparse</a:t>
          </a:r>
        </a:p>
      </dgm:t>
    </dgm:pt>
    <dgm:pt modelId="{D59F8C62-BCEC-4998-90CC-7E14E167705F}" type="parTrans" cxnId="{6803026E-0450-4248-80B4-998929A57856}">
      <dgm:prSet/>
      <dgm:spPr/>
      <dgm:t>
        <a:bodyPr/>
        <a:lstStyle/>
        <a:p>
          <a:endParaRPr lang="en-US"/>
        </a:p>
      </dgm:t>
    </dgm:pt>
    <dgm:pt modelId="{3A03C5A3-26E6-49AF-933B-915713122D9A}" type="sibTrans" cxnId="{6803026E-0450-4248-80B4-998929A57856}">
      <dgm:prSet/>
      <dgm:spPr/>
      <dgm:t>
        <a:bodyPr/>
        <a:lstStyle/>
        <a:p>
          <a:endParaRPr lang="en-US"/>
        </a:p>
      </dgm:t>
    </dgm:pt>
    <dgm:pt modelId="{B88F9B33-E8CC-4124-B56D-9234BC412552}">
      <dgm:prSet/>
      <dgm:spPr/>
      <dgm:t>
        <a:bodyPr/>
        <a:lstStyle/>
        <a:p>
          <a:r>
            <a:rPr lang="en-US"/>
            <a:t>Observations that appear similar based on our limited view of X may actually be very dissimilar</a:t>
          </a:r>
        </a:p>
      </dgm:t>
    </dgm:pt>
    <dgm:pt modelId="{36B40967-0943-4454-A9BD-D9C10D42E402}" type="parTrans" cxnId="{5069C79B-833A-44E8-8F3A-59759695AA14}">
      <dgm:prSet/>
      <dgm:spPr/>
      <dgm:t>
        <a:bodyPr/>
        <a:lstStyle/>
        <a:p>
          <a:endParaRPr lang="en-US"/>
        </a:p>
      </dgm:t>
    </dgm:pt>
    <dgm:pt modelId="{AF904C98-6DC8-4ADE-B084-A530827FDAD5}" type="sibTrans" cxnId="{5069C79B-833A-44E8-8F3A-59759695AA14}">
      <dgm:prSet/>
      <dgm:spPr/>
      <dgm:t>
        <a:bodyPr/>
        <a:lstStyle/>
        <a:p>
          <a:endParaRPr lang="en-US"/>
        </a:p>
      </dgm:t>
    </dgm:pt>
    <dgm:pt modelId="{116DC9EA-5856-4FD4-8C28-80E339320FCB}">
      <dgm:prSet/>
      <dgm:spPr/>
      <dgm:t>
        <a:bodyPr/>
        <a:lstStyle/>
        <a:p>
          <a:r>
            <a:rPr lang="en-US" dirty="0"/>
            <a:t>If we “broaden our view” to produce general predictions applicable across the whole space of X, say by fitting a line or a (hyper-)plane, we will systematically over-predict or under-predict (bias) for some subsets of X.</a:t>
          </a:r>
        </a:p>
      </dgm:t>
    </dgm:pt>
    <dgm:pt modelId="{988A8A51-4711-4B0F-BA79-E2512863CBA3}" type="parTrans" cxnId="{8C6435C4-EA11-44CE-87E8-0FA8B659A7C2}">
      <dgm:prSet/>
      <dgm:spPr/>
      <dgm:t>
        <a:bodyPr/>
        <a:lstStyle/>
        <a:p>
          <a:endParaRPr lang="en-US"/>
        </a:p>
      </dgm:t>
    </dgm:pt>
    <dgm:pt modelId="{E1A15165-3676-4BEF-8C0F-CA914A9D790F}" type="sibTrans" cxnId="{8C6435C4-EA11-44CE-87E8-0FA8B659A7C2}">
      <dgm:prSet/>
      <dgm:spPr/>
      <dgm:t>
        <a:bodyPr/>
        <a:lstStyle/>
        <a:p>
          <a:endParaRPr lang="en-US"/>
        </a:p>
      </dgm:t>
    </dgm:pt>
    <dgm:pt modelId="{442E55BA-1F55-480F-B93C-1BE9EF4D449F}">
      <dgm:prSet/>
      <dgm:spPr/>
      <dgm:t>
        <a:bodyPr/>
        <a:lstStyle/>
        <a:p>
          <a:r>
            <a:rPr lang="en-US" dirty="0"/>
            <a:t>If we “narrow our view” to produce very specific predictions tailor-made for subsets of X, those estimates may jump around substantially from sample to sample.</a:t>
          </a:r>
        </a:p>
      </dgm:t>
    </dgm:pt>
    <dgm:pt modelId="{553B4818-137C-4D5A-9E47-B51F8CD88303}" type="parTrans" cxnId="{1167A79C-7D2B-4590-B6F5-A80D7E27CA2E}">
      <dgm:prSet/>
      <dgm:spPr/>
      <dgm:t>
        <a:bodyPr/>
        <a:lstStyle/>
        <a:p>
          <a:endParaRPr lang="en-US"/>
        </a:p>
      </dgm:t>
    </dgm:pt>
    <dgm:pt modelId="{3F6B08E6-AC38-4303-8EAC-8A3411288FD7}" type="sibTrans" cxnId="{1167A79C-7D2B-4590-B6F5-A80D7E27CA2E}">
      <dgm:prSet/>
      <dgm:spPr/>
      <dgm:t>
        <a:bodyPr/>
        <a:lstStyle/>
        <a:p>
          <a:endParaRPr lang="en-US"/>
        </a:p>
      </dgm:t>
    </dgm:pt>
    <dgm:pt modelId="{9ADC01C8-08A9-4C26-B67F-7F00658FD3C5}" type="pres">
      <dgm:prSet presAssocID="{BE7B75F2-2A58-490D-B708-1BA67EC58FF7}" presName="Name0" presStyleCnt="0">
        <dgm:presLayoutVars>
          <dgm:dir/>
          <dgm:animLvl val="lvl"/>
          <dgm:resizeHandles val="exact"/>
        </dgm:presLayoutVars>
      </dgm:prSet>
      <dgm:spPr/>
    </dgm:pt>
    <dgm:pt modelId="{7D2F743D-0B7D-4F38-A300-C2F16AC99C2B}" type="pres">
      <dgm:prSet presAssocID="{BAB6824F-7BB4-492B-AF83-9FDB6C390A72}" presName="linNode" presStyleCnt="0"/>
      <dgm:spPr/>
    </dgm:pt>
    <dgm:pt modelId="{B9F0E0F7-948B-451E-BA93-E6FBB8504649}" type="pres">
      <dgm:prSet presAssocID="{BAB6824F-7BB4-492B-AF83-9FDB6C390A72}" presName="parentText" presStyleLbl="node1" presStyleIdx="0" presStyleCnt="1" custScaleX="107114">
        <dgm:presLayoutVars>
          <dgm:chMax val="1"/>
          <dgm:bulletEnabled val="1"/>
        </dgm:presLayoutVars>
      </dgm:prSet>
      <dgm:spPr/>
    </dgm:pt>
    <dgm:pt modelId="{6FB983E1-E412-4420-92A5-59A81BFE9286}" type="pres">
      <dgm:prSet presAssocID="{BAB6824F-7BB4-492B-AF83-9FDB6C390A72}" presName="descendantText" presStyleLbl="alignAccFollowNode1" presStyleIdx="0" presStyleCnt="1" custScaleY="109528">
        <dgm:presLayoutVars>
          <dgm:bulletEnabled val="1"/>
        </dgm:presLayoutVars>
      </dgm:prSet>
      <dgm:spPr/>
    </dgm:pt>
  </dgm:ptLst>
  <dgm:cxnLst>
    <dgm:cxn modelId="{6803026E-0450-4248-80B4-998929A57856}" srcId="{BE7B75F2-2A58-490D-B708-1BA67EC58FF7}" destId="{BAB6824F-7BB4-492B-AF83-9FDB6C390A72}" srcOrd="0" destOrd="0" parTransId="{D59F8C62-BCEC-4998-90CC-7E14E167705F}" sibTransId="{3A03C5A3-26E6-49AF-933B-915713122D9A}"/>
    <dgm:cxn modelId="{5069C79B-833A-44E8-8F3A-59759695AA14}" srcId="{BAB6824F-7BB4-492B-AF83-9FDB6C390A72}" destId="{B88F9B33-E8CC-4124-B56D-9234BC412552}" srcOrd="0" destOrd="0" parTransId="{36B40967-0943-4454-A9BD-D9C10D42E402}" sibTransId="{AF904C98-6DC8-4ADE-B084-A530827FDAD5}"/>
    <dgm:cxn modelId="{1167A79C-7D2B-4590-B6F5-A80D7E27CA2E}" srcId="{BAB6824F-7BB4-492B-AF83-9FDB6C390A72}" destId="{442E55BA-1F55-480F-B93C-1BE9EF4D449F}" srcOrd="2" destOrd="0" parTransId="{553B4818-137C-4D5A-9E47-B51F8CD88303}" sibTransId="{3F6B08E6-AC38-4303-8EAC-8A3411288FD7}"/>
    <dgm:cxn modelId="{D8EF1AC2-C7AF-435D-A194-AA299FEBFB31}" type="presOf" srcId="{116DC9EA-5856-4FD4-8C28-80E339320FCB}" destId="{6FB983E1-E412-4420-92A5-59A81BFE9286}" srcOrd="0" destOrd="1" presId="urn:microsoft.com/office/officeart/2005/8/layout/vList5"/>
    <dgm:cxn modelId="{8C6435C4-EA11-44CE-87E8-0FA8B659A7C2}" srcId="{BAB6824F-7BB4-492B-AF83-9FDB6C390A72}" destId="{116DC9EA-5856-4FD4-8C28-80E339320FCB}" srcOrd="1" destOrd="0" parTransId="{988A8A51-4711-4B0F-BA79-E2512863CBA3}" sibTransId="{E1A15165-3676-4BEF-8C0F-CA914A9D790F}"/>
    <dgm:cxn modelId="{DBC1E0D7-3D56-408B-868B-D3E85FB250C2}" type="presOf" srcId="{B88F9B33-E8CC-4124-B56D-9234BC412552}" destId="{6FB983E1-E412-4420-92A5-59A81BFE9286}" srcOrd="0" destOrd="0" presId="urn:microsoft.com/office/officeart/2005/8/layout/vList5"/>
    <dgm:cxn modelId="{7464E0DF-D626-4BA8-8F50-A1063A288546}" type="presOf" srcId="{442E55BA-1F55-480F-B93C-1BE9EF4D449F}" destId="{6FB983E1-E412-4420-92A5-59A81BFE9286}" srcOrd="0" destOrd="2" presId="urn:microsoft.com/office/officeart/2005/8/layout/vList5"/>
    <dgm:cxn modelId="{312104F7-2272-4556-A554-C678CDDC3E4A}" type="presOf" srcId="{BAB6824F-7BB4-492B-AF83-9FDB6C390A72}" destId="{B9F0E0F7-948B-451E-BA93-E6FBB8504649}" srcOrd="0" destOrd="0" presId="urn:microsoft.com/office/officeart/2005/8/layout/vList5"/>
    <dgm:cxn modelId="{E214BBFF-B4EF-40CC-88FE-A7F967CB50C8}" type="presOf" srcId="{BE7B75F2-2A58-490D-B708-1BA67EC58FF7}" destId="{9ADC01C8-08A9-4C26-B67F-7F00658FD3C5}" srcOrd="0" destOrd="0" presId="urn:microsoft.com/office/officeart/2005/8/layout/vList5"/>
    <dgm:cxn modelId="{ECFE5414-C325-4B02-AB9D-68216D64CC1E}" type="presParOf" srcId="{9ADC01C8-08A9-4C26-B67F-7F00658FD3C5}" destId="{7D2F743D-0B7D-4F38-A300-C2F16AC99C2B}" srcOrd="0" destOrd="0" presId="urn:microsoft.com/office/officeart/2005/8/layout/vList5"/>
    <dgm:cxn modelId="{D7A676A3-8886-4351-83D9-AA159A17F783}" type="presParOf" srcId="{7D2F743D-0B7D-4F38-A300-C2F16AC99C2B}" destId="{B9F0E0F7-948B-451E-BA93-E6FBB8504649}" srcOrd="0" destOrd="0" presId="urn:microsoft.com/office/officeart/2005/8/layout/vList5"/>
    <dgm:cxn modelId="{9F650C6F-DC02-4856-BB7E-083242E60619}" type="presParOf" srcId="{7D2F743D-0B7D-4F38-A300-C2F16AC99C2B}" destId="{6FB983E1-E412-4420-92A5-59A81BFE928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ECF511-ECC2-4088-BB90-7D85DECCD88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5561B18-5158-47B8-ACD0-E687DEDD3C47}">
      <dgm:prSet/>
      <dgm:spPr/>
      <dgm:t>
        <a:bodyPr/>
        <a:lstStyle/>
        <a:p>
          <a:r>
            <a:rPr lang="en-US" dirty="0"/>
            <a:t>In  Least Absolute Selection and Shrinkage Operator (LASSO) regression, the least squares argument contains </a:t>
          </a:r>
          <a:r>
            <a:rPr lang="en-US" b="1" u="sng" dirty="0"/>
            <a:t>a penalty function</a:t>
          </a:r>
          <a:r>
            <a:rPr lang="en-US" dirty="0"/>
            <a:t> on the absolute value of the slope coefficients.</a:t>
          </a:r>
        </a:p>
      </dgm:t>
    </dgm:pt>
    <dgm:pt modelId="{3D2DBD08-34E1-426E-8923-AB818A98E852}" type="parTrans" cxnId="{386485A1-3B79-4C23-85E8-9283B387B822}">
      <dgm:prSet/>
      <dgm:spPr/>
      <dgm:t>
        <a:bodyPr/>
        <a:lstStyle/>
        <a:p>
          <a:endParaRPr lang="en-US"/>
        </a:p>
      </dgm:t>
    </dgm:pt>
    <dgm:pt modelId="{27174C18-0917-45F2-AAFD-BBB08EB761E2}" type="sibTrans" cxnId="{386485A1-3B79-4C23-85E8-9283B387B822}">
      <dgm:prSet/>
      <dgm:spPr/>
      <dgm:t>
        <a:bodyPr/>
        <a:lstStyle/>
        <a:p>
          <a:endParaRPr lang="en-US"/>
        </a:p>
      </dgm:t>
    </dgm:pt>
    <mc:AlternateContent xmlns:mc="http://schemas.openxmlformats.org/markup-compatibility/2006" xmlns:a14="http://schemas.microsoft.com/office/drawing/2010/main">
      <mc:Choice Requires="a14">
        <dgm:pt modelId="{E42F79D4-7D76-47FB-8F03-63386B8E0072}">
          <dgm:prSet/>
          <dgm:spPr/>
          <dgm: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𝐿𝑎𝑠𝑠𝑜</m:t>
                        </m:r>
                      </m:sub>
                    </m:sSub>
                    <m:r>
                      <a:rPr lang="en-US" i="1">
                        <a:latin typeface="Cambria Math" panose="02040503050406030204" pitchFamily="18" charset="0"/>
                      </a:rPr>
                      <m:t>= </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argmin</m:t>
                            </m:r>
                          </m:e>
                          <m:lim>
                            <m:r>
                              <a:rPr lang="en-US" i="1">
                                <a:latin typeface="Cambria Math" panose="02040503050406030204" pitchFamily="18" charset="0"/>
                              </a:rPr>
                              <m:t>𝛽</m:t>
                            </m:r>
                          </m:lim>
                        </m:limLow>
                      </m:fName>
                      <m:e>
                        <m:d>
                          <m:dPr>
                            <m:begChr m:val="{"/>
                            <m:endChr m:val="}"/>
                            <m:ctrlPr>
                              <a:rPr lang="en-US" i="1">
                                <a:latin typeface="Cambria Math" panose="02040503050406030204" pitchFamily="18" charset="0"/>
                              </a:rPr>
                            </m:ctrlPr>
                          </m:dPr>
                          <m:e>
                            <m:nary>
                              <m:naryPr>
                                <m:chr m:val="∑"/>
                                <m:ctrlPr>
                                  <a:rPr lang="en-US" i="1" smtClean="0">
                                    <a:solidFill>
                                      <a:schemeClr val="accent1">
                                        <a:lumMod val="50000"/>
                                      </a:schemeClr>
                                    </a:solidFill>
                                    <a:latin typeface="Cambria Math" panose="02040503050406030204" pitchFamily="18" charset="0"/>
                                  </a:rPr>
                                </m:ctrlPr>
                              </m:naryPr>
                              <m:sub>
                                <m:r>
                                  <m:rPr>
                                    <m:brk m:alnAt="23"/>
                                  </m:rPr>
                                  <a:rPr lang="en-US" i="1">
                                    <a:solidFill>
                                      <a:schemeClr val="accent1">
                                        <a:lumMod val="50000"/>
                                      </a:schemeClr>
                                    </a:solidFill>
                                    <a:latin typeface="Cambria Math" panose="02040503050406030204" pitchFamily="18" charset="0"/>
                                  </a:rPr>
                                  <m:t>𝑖</m:t>
                                </m:r>
                                <m:r>
                                  <a:rPr lang="en-US" i="1">
                                    <a:solidFill>
                                      <a:schemeClr val="accent1">
                                        <a:lumMod val="50000"/>
                                      </a:schemeClr>
                                    </a:solidFill>
                                    <a:latin typeface="Cambria Math" panose="02040503050406030204" pitchFamily="18" charset="0"/>
                                  </a:rPr>
                                  <m:t>=1</m:t>
                                </m:r>
                              </m:sub>
                              <m:sup>
                                <m:r>
                                  <a:rPr lang="en-US" i="1">
                                    <a:solidFill>
                                      <a:schemeClr val="accent1">
                                        <a:lumMod val="50000"/>
                                      </a:schemeClr>
                                    </a:solidFill>
                                    <a:latin typeface="Cambria Math" panose="02040503050406030204" pitchFamily="18" charset="0"/>
                                  </a:rPr>
                                  <m:t>𝑁</m:t>
                                </m:r>
                              </m:sup>
                              <m:e>
                                <m:sSup>
                                  <m:sSupPr>
                                    <m:ctrlPr>
                                      <a:rPr lang="en-US" i="1">
                                        <a:solidFill>
                                          <a:schemeClr val="accent1">
                                            <a:lumMod val="50000"/>
                                          </a:schemeClr>
                                        </a:solidFill>
                                        <a:latin typeface="Cambria Math" panose="02040503050406030204" pitchFamily="18" charset="0"/>
                                      </a:rPr>
                                    </m:ctrlPr>
                                  </m:sSupPr>
                                  <m:e>
                                    <m:d>
                                      <m:dPr>
                                        <m:ctrlPr>
                                          <a:rPr lang="en-US" i="1">
                                            <a:solidFill>
                                              <a:schemeClr val="accent1">
                                                <a:lumMod val="50000"/>
                                              </a:schemeClr>
                                            </a:solidFill>
                                            <a:latin typeface="Cambria Math" panose="02040503050406030204" pitchFamily="18" charset="0"/>
                                          </a:rPr>
                                        </m:ctrlPr>
                                      </m:dPr>
                                      <m:e>
                                        <m:sSub>
                                          <m:sSubPr>
                                            <m:ctrlPr>
                                              <a:rPr lang="en-US" i="1" smtClean="0">
                                                <a:solidFill>
                                                  <a:schemeClr val="accent1">
                                                    <a:lumMod val="50000"/>
                                                  </a:schemeClr>
                                                </a:solidFill>
                                                <a:latin typeface="Cambria Math" panose="02040503050406030204" pitchFamily="18" charset="0"/>
                                              </a:rPr>
                                            </m:ctrlPr>
                                          </m:sSubPr>
                                          <m:e>
                                            <m:r>
                                              <a:rPr lang="en-US" i="1">
                                                <a:solidFill>
                                                  <a:schemeClr val="accent1">
                                                    <a:lumMod val="50000"/>
                                                  </a:schemeClr>
                                                </a:solidFill>
                                                <a:latin typeface="Cambria Math" panose="02040503050406030204" pitchFamily="18" charset="0"/>
                                              </a:rPr>
                                              <m:t>𝑦</m:t>
                                            </m:r>
                                          </m:e>
                                          <m:sub>
                                            <m:r>
                                              <a:rPr lang="en-US" i="1">
                                                <a:solidFill>
                                                  <a:schemeClr val="accent1">
                                                    <a:lumMod val="50000"/>
                                                  </a:schemeClr>
                                                </a:solidFill>
                                                <a:latin typeface="Cambria Math" panose="02040503050406030204" pitchFamily="18" charset="0"/>
                                              </a:rPr>
                                              <m:t>𝑖</m:t>
                                            </m:r>
                                          </m:sub>
                                        </m:sSub>
                                        <m:r>
                                          <a:rPr lang="en-US" i="1">
                                            <a:solidFill>
                                              <a:schemeClr val="accent1">
                                                <a:lumMod val="50000"/>
                                              </a:schemeClr>
                                            </a:solidFill>
                                            <a:latin typeface="Cambria Math" panose="02040503050406030204" pitchFamily="18" charset="0"/>
                                          </a:rPr>
                                          <m:t>−</m:t>
                                        </m:r>
                                        <m:sSub>
                                          <m:sSubPr>
                                            <m:ctrlPr>
                                              <a:rPr lang="en-US" i="1">
                                                <a:solidFill>
                                                  <a:schemeClr val="accent1">
                                                    <a:lumMod val="50000"/>
                                                  </a:schemeClr>
                                                </a:solidFill>
                                                <a:latin typeface="Cambria Math" panose="02040503050406030204" pitchFamily="18" charset="0"/>
                                              </a:rPr>
                                            </m:ctrlPr>
                                          </m:sSubPr>
                                          <m:e>
                                            <m:r>
                                              <a:rPr lang="en-US" i="1">
                                                <a:solidFill>
                                                  <a:schemeClr val="accent1">
                                                    <a:lumMod val="50000"/>
                                                  </a:schemeClr>
                                                </a:solidFill>
                                                <a:latin typeface="Cambria Math" panose="02040503050406030204" pitchFamily="18" charset="0"/>
                                              </a:rPr>
                                              <m:t>𝛽</m:t>
                                            </m:r>
                                          </m:e>
                                          <m:sub>
                                            <m:r>
                                              <a:rPr lang="en-US" i="1">
                                                <a:solidFill>
                                                  <a:schemeClr val="accent1">
                                                    <a:lumMod val="50000"/>
                                                  </a:schemeClr>
                                                </a:solidFill>
                                                <a:latin typeface="Cambria Math" panose="02040503050406030204" pitchFamily="18" charset="0"/>
                                              </a:rPr>
                                              <m:t>0</m:t>
                                            </m:r>
                                          </m:sub>
                                        </m:sSub>
                                        <m:r>
                                          <a:rPr lang="en-US" i="1">
                                            <a:solidFill>
                                              <a:schemeClr val="accent1">
                                                <a:lumMod val="50000"/>
                                              </a:schemeClr>
                                            </a:solidFill>
                                            <a:latin typeface="Cambria Math" panose="02040503050406030204" pitchFamily="18" charset="0"/>
                                          </a:rPr>
                                          <m:t>−</m:t>
                                        </m:r>
                                        <m:nary>
                                          <m:naryPr>
                                            <m:chr m:val="∑"/>
                                            <m:ctrlPr>
                                              <a:rPr lang="en-US" i="1">
                                                <a:solidFill>
                                                  <a:schemeClr val="accent1">
                                                    <a:lumMod val="50000"/>
                                                  </a:schemeClr>
                                                </a:solidFill>
                                                <a:latin typeface="Cambria Math" panose="02040503050406030204" pitchFamily="18" charset="0"/>
                                              </a:rPr>
                                            </m:ctrlPr>
                                          </m:naryPr>
                                          <m:sub>
                                            <m:r>
                                              <m:rPr>
                                                <m:brk m:alnAt="23"/>
                                              </m:rPr>
                                              <a:rPr lang="en-US" i="1">
                                                <a:solidFill>
                                                  <a:schemeClr val="accent1">
                                                    <a:lumMod val="50000"/>
                                                  </a:schemeClr>
                                                </a:solidFill>
                                                <a:latin typeface="Cambria Math" panose="02040503050406030204" pitchFamily="18" charset="0"/>
                                              </a:rPr>
                                              <m:t>𝑗</m:t>
                                            </m:r>
                                            <m:r>
                                              <a:rPr lang="en-US" i="1">
                                                <a:solidFill>
                                                  <a:schemeClr val="accent1">
                                                    <a:lumMod val="50000"/>
                                                  </a:schemeClr>
                                                </a:solidFill>
                                                <a:latin typeface="Cambria Math" panose="02040503050406030204" pitchFamily="18" charset="0"/>
                                              </a:rPr>
                                              <m:t>=1</m:t>
                                            </m:r>
                                          </m:sub>
                                          <m:sup>
                                            <m:r>
                                              <a:rPr lang="en-US" i="1">
                                                <a:solidFill>
                                                  <a:schemeClr val="accent1">
                                                    <a:lumMod val="50000"/>
                                                  </a:schemeClr>
                                                </a:solidFill>
                                                <a:latin typeface="Cambria Math" panose="02040503050406030204" pitchFamily="18" charset="0"/>
                                              </a:rPr>
                                              <m:t>𝑝</m:t>
                                            </m:r>
                                          </m:sup>
                                          <m:e>
                                            <m:sSub>
                                              <m:sSubPr>
                                                <m:ctrlPr>
                                                  <a:rPr lang="en-US" i="1">
                                                    <a:solidFill>
                                                      <a:schemeClr val="accent1">
                                                        <a:lumMod val="50000"/>
                                                      </a:schemeClr>
                                                    </a:solidFill>
                                                    <a:latin typeface="Cambria Math" panose="02040503050406030204" pitchFamily="18" charset="0"/>
                                                  </a:rPr>
                                                </m:ctrlPr>
                                              </m:sSubPr>
                                              <m:e>
                                                <m:r>
                                                  <a:rPr lang="en-US" i="1">
                                                    <a:solidFill>
                                                      <a:schemeClr val="accent1">
                                                        <a:lumMod val="50000"/>
                                                      </a:schemeClr>
                                                    </a:solidFill>
                                                    <a:latin typeface="Cambria Math" panose="02040503050406030204" pitchFamily="18" charset="0"/>
                                                  </a:rPr>
                                                  <m:t>𝑥</m:t>
                                                </m:r>
                                              </m:e>
                                              <m:sub>
                                                <m:r>
                                                  <a:rPr lang="en-US" i="1">
                                                    <a:solidFill>
                                                      <a:schemeClr val="accent1">
                                                        <a:lumMod val="50000"/>
                                                      </a:schemeClr>
                                                    </a:solidFill>
                                                    <a:latin typeface="Cambria Math" panose="02040503050406030204" pitchFamily="18" charset="0"/>
                                                  </a:rPr>
                                                  <m:t>𝑖𝑗</m:t>
                                                </m:r>
                                              </m:sub>
                                            </m:sSub>
                                            <m:sSub>
                                              <m:sSubPr>
                                                <m:ctrlPr>
                                                  <a:rPr lang="en-US" i="1">
                                                    <a:solidFill>
                                                      <a:schemeClr val="accent1">
                                                        <a:lumMod val="50000"/>
                                                      </a:schemeClr>
                                                    </a:solidFill>
                                                    <a:latin typeface="Cambria Math" panose="02040503050406030204" pitchFamily="18" charset="0"/>
                                                  </a:rPr>
                                                </m:ctrlPr>
                                              </m:sSubPr>
                                              <m:e>
                                                <m:r>
                                                  <a:rPr lang="en-US" i="1">
                                                    <a:solidFill>
                                                      <a:schemeClr val="accent1">
                                                        <a:lumMod val="50000"/>
                                                      </a:schemeClr>
                                                    </a:solidFill>
                                                    <a:latin typeface="Cambria Math" panose="02040503050406030204" pitchFamily="18" charset="0"/>
                                                  </a:rPr>
                                                  <m:t>𝛽</m:t>
                                                </m:r>
                                              </m:e>
                                              <m:sub>
                                                <m:r>
                                                  <a:rPr lang="en-US" i="1">
                                                    <a:solidFill>
                                                      <a:schemeClr val="accent1">
                                                        <a:lumMod val="50000"/>
                                                      </a:schemeClr>
                                                    </a:solidFill>
                                                    <a:latin typeface="Cambria Math" panose="02040503050406030204" pitchFamily="18" charset="0"/>
                                                  </a:rPr>
                                                  <m:t>𝑗</m:t>
                                                </m:r>
                                              </m:sub>
                                            </m:sSub>
                                          </m:e>
                                        </m:nary>
                                      </m:e>
                                    </m:d>
                                  </m:e>
                                  <m:sup>
                                    <m:r>
                                      <a:rPr lang="en-US" i="1">
                                        <a:solidFill>
                                          <a:schemeClr val="accent1">
                                            <a:lumMod val="50000"/>
                                          </a:schemeClr>
                                        </a:solidFill>
                                        <a:latin typeface="Cambria Math" panose="02040503050406030204" pitchFamily="18" charset="0"/>
                                      </a:rPr>
                                      <m:t>2</m:t>
                                    </m:r>
                                  </m:sup>
                                </m:sSup>
                              </m:e>
                            </m:nary>
                            <m:r>
                              <a:rPr lang="en-US" b="0" i="1">
                                <a:latin typeface="Cambria Math" panose="02040503050406030204" pitchFamily="18" charset="0"/>
                              </a:rPr>
                              <m:t>+</m:t>
                            </m:r>
                            <m:r>
                              <a:rPr lang="en-US" b="0" i="1" smtClean="0">
                                <a:solidFill>
                                  <a:srgbClr val="C00000"/>
                                </a:solidFill>
                                <a:latin typeface="Cambria Math" panose="02040503050406030204" pitchFamily="18" charset="0"/>
                              </a:rPr>
                              <m:t>𝜆</m:t>
                            </m:r>
                            <m:nary>
                              <m:naryPr>
                                <m:chr m:val="∑"/>
                                <m:limLoc m:val="subSup"/>
                                <m:ctrlPr>
                                  <a:rPr lang="en-US" b="0" i="1">
                                    <a:solidFill>
                                      <a:srgbClr val="C00000"/>
                                    </a:solidFill>
                                    <a:latin typeface="Cambria Math" panose="02040503050406030204" pitchFamily="18" charset="0"/>
                                  </a:rPr>
                                </m:ctrlPr>
                              </m:naryPr>
                              <m:sub>
                                <m:r>
                                  <m:rPr>
                                    <m:brk m:alnAt="25"/>
                                  </m:rPr>
                                  <a:rPr lang="en-US" b="0" i="1">
                                    <a:solidFill>
                                      <a:srgbClr val="C00000"/>
                                    </a:solidFill>
                                    <a:latin typeface="Cambria Math" panose="02040503050406030204" pitchFamily="18" charset="0"/>
                                  </a:rPr>
                                  <m:t>𝑗</m:t>
                                </m:r>
                                <m:r>
                                  <a:rPr lang="en-US" b="0" i="1">
                                    <a:solidFill>
                                      <a:srgbClr val="C00000"/>
                                    </a:solidFill>
                                    <a:latin typeface="Cambria Math" panose="02040503050406030204" pitchFamily="18" charset="0"/>
                                  </a:rPr>
                                  <m:t>=1</m:t>
                                </m:r>
                              </m:sub>
                              <m:sup>
                                <m:r>
                                  <a:rPr lang="en-US" b="0" i="1">
                                    <a:solidFill>
                                      <a:srgbClr val="C00000"/>
                                    </a:solidFill>
                                    <a:latin typeface="Cambria Math" panose="02040503050406030204" pitchFamily="18" charset="0"/>
                                  </a:rPr>
                                  <m:t>𝑝</m:t>
                                </m:r>
                              </m:sup>
                              <m:e>
                                <m:d>
                                  <m:dPr>
                                    <m:begChr m:val="|"/>
                                    <m:endChr m:val="|"/>
                                    <m:ctrlPr>
                                      <a:rPr lang="en-US" b="0" i="1">
                                        <a:solidFill>
                                          <a:srgbClr val="C00000"/>
                                        </a:solidFill>
                                        <a:latin typeface="Cambria Math" panose="02040503050406030204" pitchFamily="18" charset="0"/>
                                      </a:rPr>
                                    </m:ctrlPr>
                                  </m:dPr>
                                  <m:e>
                                    <m:sSub>
                                      <m:sSubPr>
                                        <m:ctrlPr>
                                          <a:rPr lang="en-US" b="0" i="1">
                                            <a:solidFill>
                                              <a:srgbClr val="C00000"/>
                                            </a:solidFill>
                                            <a:latin typeface="Cambria Math" panose="02040503050406030204" pitchFamily="18" charset="0"/>
                                          </a:rPr>
                                        </m:ctrlPr>
                                      </m:sSubPr>
                                      <m:e>
                                        <m:r>
                                          <a:rPr lang="en-US" b="0" i="1">
                                            <a:solidFill>
                                              <a:srgbClr val="C00000"/>
                                            </a:solidFill>
                                            <a:latin typeface="Cambria Math" panose="02040503050406030204" pitchFamily="18" charset="0"/>
                                          </a:rPr>
                                          <m:t>𝛽</m:t>
                                        </m:r>
                                      </m:e>
                                      <m:sub>
                                        <m:r>
                                          <a:rPr lang="en-US" b="0" i="1">
                                            <a:solidFill>
                                              <a:srgbClr val="C00000"/>
                                            </a:solidFill>
                                            <a:latin typeface="Cambria Math" panose="02040503050406030204" pitchFamily="18" charset="0"/>
                                          </a:rPr>
                                          <m:t>𝑗</m:t>
                                        </m:r>
                                      </m:sub>
                                    </m:sSub>
                                  </m:e>
                                </m:d>
                              </m:e>
                            </m:nary>
                          </m:e>
                        </m:d>
                      </m:e>
                    </m:func>
                  </m:oMath>
                </m:oMathPara>
              </a14:m>
              <a:endParaRPr lang="en-US" dirty="0"/>
            </a:p>
          </dgm:t>
        </dgm:pt>
      </mc:Choice>
      <mc:Fallback xmlns="">
        <dgm:pt modelId="{E42F79D4-7D76-47FB-8F03-63386B8E0072}">
          <dgm:prSet/>
          <dgm:spPr/>
          <dgm:t>
            <a:bodyPr/>
            <a:lstStyle/>
            <a:p>
              <a:r>
                <a:rPr lang="en-US" i="0"/>
                <a:t>𝛽 ̂_𝐿𝑎𝑠𝑠𝑜=   argmin┬𝛽⁡{</a:t>
              </a:r>
              <a:r>
                <a:rPr lang="en-US" i="0">
                  <a:solidFill>
                    <a:schemeClr val="accent1">
                      <a:lumMod val="50000"/>
                    </a:schemeClr>
                  </a:solidFill>
                </a:rPr>
                <a:t>∑_(𝑖=1)^𝑁▒(𝑦_𝑖−𝛽_0−∑_(𝑗=1)^𝑝▒〖𝑥_𝑖𝑗 𝛽_𝑗 〗)^2 </a:t>
              </a:r>
              <a:r>
                <a:rPr lang="en-US" b="0" i="0"/>
                <a:t>+</a:t>
              </a:r>
              <a:r>
                <a:rPr lang="en-US" b="0" i="0">
                  <a:solidFill>
                    <a:srgbClr val="C00000"/>
                  </a:solidFill>
                </a:rPr>
                <a:t>𝜆∑2_(𝑗=1)^𝑝▒|𝛽_𝑗 | }</a:t>
              </a:r>
              <a:endParaRPr lang="en-US" dirty="0"/>
            </a:p>
          </dgm:t>
        </dgm:pt>
      </mc:Fallback>
    </mc:AlternateContent>
    <dgm:pt modelId="{E8FD88B7-8D08-4E81-9E81-7ACE926D91B9}" type="parTrans" cxnId="{AE8A47E8-FD03-4EA2-9DC5-ADD6AD7FCC82}">
      <dgm:prSet/>
      <dgm:spPr/>
      <dgm:t>
        <a:bodyPr/>
        <a:lstStyle/>
        <a:p>
          <a:endParaRPr lang="en-US"/>
        </a:p>
      </dgm:t>
    </dgm:pt>
    <dgm:pt modelId="{6296A3DC-8A75-47E2-9807-3DD331023488}" type="sibTrans" cxnId="{AE8A47E8-FD03-4EA2-9DC5-ADD6AD7FCC82}">
      <dgm:prSet/>
      <dgm:spPr/>
      <dgm:t>
        <a:bodyPr/>
        <a:lstStyle/>
        <a:p>
          <a:endParaRPr lang="en-US"/>
        </a:p>
      </dgm:t>
    </dgm:pt>
    <dgm:pt modelId="{09F1EEB0-5686-469E-A1FF-A6A575826D81}">
      <dgm:prSet/>
      <dgm:spPr/>
      <dgm:t>
        <a:bodyPr/>
        <a:lstStyle/>
        <a:p>
          <a:r>
            <a:rPr lang="en-US" dirty="0"/>
            <a:t>Increasing the </a:t>
          </a:r>
          <a:r>
            <a:rPr lang="en-US" b="1" u="sng" dirty="0"/>
            <a:t>penalty parameter</a:t>
          </a:r>
          <a:r>
            <a:rPr lang="en-US" dirty="0"/>
            <a:t> </a:t>
          </a:r>
          <a:r>
            <a:rPr lang="el-GR" dirty="0"/>
            <a:t>λ</a:t>
          </a:r>
          <a:r>
            <a:rPr lang="en-US" dirty="0"/>
            <a:t> causes slope estimates of covariates with low explanatory power to “shrink” toward zero and eventually exit the model.</a:t>
          </a:r>
        </a:p>
      </dgm:t>
    </dgm:pt>
    <dgm:pt modelId="{CB52142B-A2A6-4334-9286-8BF92D4EA75E}" type="parTrans" cxnId="{A8BD2F02-BFEF-40E9-97EF-A586F9FA6E08}">
      <dgm:prSet/>
      <dgm:spPr/>
      <dgm:t>
        <a:bodyPr/>
        <a:lstStyle/>
        <a:p>
          <a:endParaRPr lang="en-US"/>
        </a:p>
      </dgm:t>
    </dgm:pt>
    <dgm:pt modelId="{A3825DF7-20D8-48FF-BDED-A0503FB42786}" type="sibTrans" cxnId="{A8BD2F02-BFEF-40E9-97EF-A586F9FA6E08}">
      <dgm:prSet/>
      <dgm:spPr/>
      <dgm:t>
        <a:bodyPr/>
        <a:lstStyle/>
        <a:p>
          <a:endParaRPr lang="en-US"/>
        </a:p>
      </dgm:t>
    </dgm:pt>
    <dgm:pt modelId="{CA748281-2A4E-4232-8AEC-432AAE910361}">
      <dgm:prSet/>
      <dgm:spPr/>
      <dgm:t>
        <a:bodyPr/>
        <a:lstStyle/>
        <a:p>
          <a:r>
            <a:rPr lang="en-US" dirty="0"/>
            <a:t>Note: hypothesis testing on </a:t>
          </a:r>
          <a:r>
            <a:rPr lang="el-GR" dirty="0"/>
            <a:t>β</a:t>
          </a:r>
          <a:r>
            <a:rPr lang="en-US" dirty="0"/>
            <a:t> is no longer valid </a:t>
          </a:r>
        </a:p>
      </dgm:t>
    </dgm:pt>
    <dgm:pt modelId="{DAA161D8-33F9-4BCF-A3A1-27403FDCE20B}" type="parTrans" cxnId="{69E01B88-5902-41CC-8AAF-92E818F75303}">
      <dgm:prSet/>
      <dgm:spPr/>
      <dgm:t>
        <a:bodyPr/>
        <a:lstStyle/>
        <a:p>
          <a:endParaRPr lang="en-US"/>
        </a:p>
      </dgm:t>
    </dgm:pt>
    <dgm:pt modelId="{3238F28C-3CFD-4E75-A926-372DD983CB43}" type="sibTrans" cxnId="{69E01B88-5902-41CC-8AAF-92E818F75303}">
      <dgm:prSet/>
      <dgm:spPr/>
      <dgm:t>
        <a:bodyPr/>
        <a:lstStyle/>
        <a:p>
          <a:endParaRPr lang="en-US"/>
        </a:p>
      </dgm:t>
    </dgm:pt>
    <dgm:pt modelId="{E170BEBB-B6E5-4217-A6CE-31BCFDC15731}">
      <dgm:prSet/>
      <dgm:spPr/>
      <dgm:t>
        <a:bodyPr/>
        <a:lstStyle/>
        <a:p>
          <a:r>
            <a:rPr lang="en-US"/>
            <a:t>Trades an increase in prediction bias for a decrease in prediction variance</a:t>
          </a:r>
        </a:p>
      </dgm:t>
    </dgm:pt>
    <dgm:pt modelId="{46D771C5-D6F5-433B-8D96-D942C1E1C5EE}" type="parTrans" cxnId="{402872B9-56BA-48BE-B705-F14C06E4E68A}">
      <dgm:prSet/>
      <dgm:spPr/>
      <dgm:t>
        <a:bodyPr/>
        <a:lstStyle/>
        <a:p>
          <a:endParaRPr lang="en-US"/>
        </a:p>
      </dgm:t>
    </dgm:pt>
    <dgm:pt modelId="{FC5CCF26-F31D-44CD-ADCB-1504F94C12EB}" type="sibTrans" cxnId="{402872B9-56BA-48BE-B705-F14C06E4E68A}">
      <dgm:prSet/>
      <dgm:spPr/>
      <dgm:t>
        <a:bodyPr/>
        <a:lstStyle/>
        <a:p>
          <a:endParaRPr lang="en-US"/>
        </a:p>
      </dgm:t>
    </dgm:pt>
    <dgm:pt modelId="{99E7DF36-3609-4B25-B485-BABB8955E2BB}">
      <dgm:prSet/>
      <dgm:spPr/>
      <dgm:t>
        <a:bodyPr/>
        <a:lstStyle/>
        <a:p>
          <a:r>
            <a:rPr lang="en-US" dirty="0"/>
            <a:t>How far should we go?</a:t>
          </a:r>
        </a:p>
      </dgm:t>
    </dgm:pt>
    <dgm:pt modelId="{E3754F91-3C82-4199-9A68-EE7EC6D95E31}" type="parTrans" cxnId="{51B1E023-F3E2-40F3-8F9F-643E07519A2D}">
      <dgm:prSet/>
      <dgm:spPr/>
      <dgm:t>
        <a:bodyPr/>
        <a:lstStyle/>
        <a:p>
          <a:endParaRPr lang="en-US"/>
        </a:p>
      </dgm:t>
    </dgm:pt>
    <dgm:pt modelId="{44E67959-DF7E-42F5-B2C5-1FBA795FBED7}" type="sibTrans" cxnId="{51B1E023-F3E2-40F3-8F9F-643E07519A2D}">
      <dgm:prSet/>
      <dgm:spPr/>
      <dgm:t>
        <a:bodyPr/>
        <a:lstStyle/>
        <a:p>
          <a:endParaRPr lang="en-US"/>
        </a:p>
      </dgm:t>
    </dgm:pt>
    <dgm:pt modelId="{2DC77BF5-4AF8-48BB-B9B3-425094454CBB}" type="pres">
      <dgm:prSet presAssocID="{D4ECF511-ECC2-4088-BB90-7D85DECCD881}" presName="Name0" presStyleCnt="0">
        <dgm:presLayoutVars>
          <dgm:dir/>
          <dgm:animLvl val="lvl"/>
          <dgm:resizeHandles val="exact"/>
        </dgm:presLayoutVars>
      </dgm:prSet>
      <dgm:spPr/>
    </dgm:pt>
    <dgm:pt modelId="{7D098BE2-867E-4CBF-A5C1-1585879C9541}" type="pres">
      <dgm:prSet presAssocID="{05561B18-5158-47B8-ACD0-E687DEDD3C47}" presName="linNode" presStyleCnt="0"/>
      <dgm:spPr/>
    </dgm:pt>
    <dgm:pt modelId="{33859BA6-4303-48A5-967B-116EAA186049}" type="pres">
      <dgm:prSet presAssocID="{05561B18-5158-47B8-ACD0-E687DEDD3C47}" presName="parentText" presStyleLbl="node1" presStyleIdx="0" presStyleCnt="2">
        <dgm:presLayoutVars>
          <dgm:chMax val="1"/>
          <dgm:bulletEnabled val="1"/>
        </dgm:presLayoutVars>
      </dgm:prSet>
      <dgm:spPr/>
    </dgm:pt>
    <dgm:pt modelId="{8D46CEAA-8F47-4D7B-939A-93266782FA23}" type="pres">
      <dgm:prSet presAssocID="{05561B18-5158-47B8-ACD0-E687DEDD3C47}" presName="descendantText" presStyleLbl="alignAccFollowNode1" presStyleIdx="0" presStyleCnt="2">
        <dgm:presLayoutVars>
          <dgm:bulletEnabled val="1"/>
        </dgm:presLayoutVars>
      </dgm:prSet>
      <dgm:spPr/>
    </dgm:pt>
    <dgm:pt modelId="{D67B1D93-DC86-4BDB-9DF8-DE8357FF1865}" type="pres">
      <dgm:prSet presAssocID="{27174C18-0917-45F2-AAFD-BBB08EB761E2}" presName="sp" presStyleCnt="0"/>
      <dgm:spPr/>
    </dgm:pt>
    <dgm:pt modelId="{E5F7388C-8356-4890-8AFF-E9C0C7F4761C}" type="pres">
      <dgm:prSet presAssocID="{09F1EEB0-5686-469E-A1FF-A6A575826D81}" presName="linNode" presStyleCnt="0"/>
      <dgm:spPr/>
    </dgm:pt>
    <dgm:pt modelId="{9E41091B-3A42-4F29-8E52-F2BEBC88D191}" type="pres">
      <dgm:prSet presAssocID="{09F1EEB0-5686-469E-A1FF-A6A575826D81}" presName="parentText" presStyleLbl="node1" presStyleIdx="1" presStyleCnt="2">
        <dgm:presLayoutVars>
          <dgm:chMax val="1"/>
          <dgm:bulletEnabled val="1"/>
        </dgm:presLayoutVars>
      </dgm:prSet>
      <dgm:spPr/>
    </dgm:pt>
    <dgm:pt modelId="{99EE2E49-2A7A-45F7-A766-E23D3AFAA6D4}" type="pres">
      <dgm:prSet presAssocID="{09F1EEB0-5686-469E-A1FF-A6A575826D81}" presName="descendantText" presStyleLbl="alignAccFollowNode1" presStyleIdx="1" presStyleCnt="2">
        <dgm:presLayoutVars>
          <dgm:bulletEnabled val="1"/>
        </dgm:presLayoutVars>
      </dgm:prSet>
      <dgm:spPr/>
    </dgm:pt>
  </dgm:ptLst>
  <dgm:cxnLst>
    <dgm:cxn modelId="{A8BD2F02-BFEF-40E9-97EF-A586F9FA6E08}" srcId="{D4ECF511-ECC2-4088-BB90-7D85DECCD881}" destId="{09F1EEB0-5686-469E-A1FF-A6A575826D81}" srcOrd="1" destOrd="0" parTransId="{CB52142B-A2A6-4334-9286-8BF92D4EA75E}" sibTransId="{A3825DF7-20D8-48FF-BDED-A0503FB42786}"/>
    <dgm:cxn modelId="{EC19BA0D-E0DA-4955-A8C3-A676E56CF28E}" type="presOf" srcId="{E170BEBB-B6E5-4217-A6CE-31BCFDC15731}" destId="{99EE2E49-2A7A-45F7-A766-E23D3AFAA6D4}" srcOrd="0" destOrd="1" presId="urn:microsoft.com/office/officeart/2005/8/layout/vList5"/>
    <dgm:cxn modelId="{51B1E023-F3E2-40F3-8F9F-643E07519A2D}" srcId="{09F1EEB0-5686-469E-A1FF-A6A575826D81}" destId="{99E7DF36-3609-4B25-B485-BABB8955E2BB}" srcOrd="2" destOrd="0" parTransId="{E3754F91-3C82-4199-9A68-EE7EC6D95E31}" sibTransId="{44E67959-DF7E-42F5-B2C5-1FBA795FBED7}"/>
    <dgm:cxn modelId="{E09FED69-1555-4C23-A9D5-6087062DEF6F}" type="presOf" srcId="{09F1EEB0-5686-469E-A1FF-A6A575826D81}" destId="{9E41091B-3A42-4F29-8E52-F2BEBC88D191}" srcOrd="0" destOrd="0" presId="urn:microsoft.com/office/officeart/2005/8/layout/vList5"/>
    <dgm:cxn modelId="{04FC086A-3B75-4775-A77E-9F418855723C}" type="presOf" srcId="{E42F79D4-7D76-47FB-8F03-63386B8E0072}" destId="{8D46CEAA-8F47-4D7B-939A-93266782FA23}" srcOrd="0" destOrd="0" presId="urn:microsoft.com/office/officeart/2005/8/layout/vList5"/>
    <dgm:cxn modelId="{B255744D-3164-4F15-A0CB-1C2C84FAA5FD}" type="presOf" srcId="{CA748281-2A4E-4232-8AEC-432AAE910361}" destId="{99EE2E49-2A7A-45F7-A766-E23D3AFAA6D4}" srcOrd="0" destOrd="0" presId="urn:microsoft.com/office/officeart/2005/8/layout/vList5"/>
    <dgm:cxn modelId="{DDBDB04F-FE38-4583-B0C2-6C4077418048}" type="presOf" srcId="{05561B18-5158-47B8-ACD0-E687DEDD3C47}" destId="{33859BA6-4303-48A5-967B-116EAA186049}" srcOrd="0" destOrd="0" presId="urn:microsoft.com/office/officeart/2005/8/layout/vList5"/>
    <dgm:cxn modelId="{69E01B88-5902-41CC-8AAF-92E818F75303}" srcId="{09F1EEB0-5686-469E-A1FF-A6A575826D81}" destId="{CA748281-2A4E-4232-8AEC-432AAE910361}" srcOrd="0" destOrd="0" parTransId="{DAA161D8-33F9-4BCF-A3A1-27403FDCE20B}" sibTransId="{3238F28C-3CFD-4E75-A926-372DD983CB43}"/>
    <dgm:cxn modelId="{386485A1-3B79-4C23-85E8-9283B387B822}" srcId="{D4ECF511-ECC2-4088-BB90-7D85DECCD881}" destId="{05561B18-5158-47B8-ACD0-E687DEDD3C47}" srcOrd="0" destOrd="0" parTransId="{3D2DBD08-34E1-426E-8923-AB818A98E852}" sibTransId="{27174C18-0917-45F2-AAFD-BBB08EB761E2}"/>
    <dgm:cxn modelId="{1B00AFB7-FE30-41AA-A542-7B1F72571F84}" type="presOf" srcId="{99E7DF36-3609-4B25-B485-BABB8955E2BB}" destId="{99EE2E49-2A7A-45F7-A766-E23D3AFAA6D4}" srcOrd="0" destOrd="2" presId="urn:microsoft.com/office/officeart/2005/8/layout/vList5"/>
    <dgm:cxn modelId="{402872B9-56BA-48BE-B705-F14C06E4E68A}" srcId="{09F1EEB0-5686-469E-A1FF-A6A575826D81}" destId="{E170BEBB-B6E5-4217-A6CE-31BCFDC15731}" srcOrd="1" destOrd="0" parTransId="{46D771C5-D6F5-433B-8D96-D942C1E1C5EE}" sibTransId="{FC5CCF26-F31D-44CD-ADCB-1504F94C12EB}"/>
    <dgm:cxn modelId="{AE8A47E8-FD03-4EA2-9DC5-ADD6AD7FCC82}" srcId="{05561B18-5158-47B8-ACD0-E687DEDD3C47}" destId="{E42F79D4-7D76-47FB-8F03-63386B8E0072}" srcOrd="0" destOrd="0" parTransId="{E8FD88B7-8D08-4E81-9E81-7ACE926D91B9}" sibTransId="{6296A3DC-8A75-47E2-9807-3DD331023488}"/>
    <dgm:cxn modelId="{DF9D40F1-DD80-4219-8AF7-3DA4B9C07656}" type="presOf" srcId="{D4ECF511-ECC2-4088-BB90-7D85DECCD881}" destId="{2DC77BF5-4AF8-48BB-B9B3-425094454CBB}" srcOrd="0" destOrd="0" presId="urn:microsoft.com/office/officeart/2005/8/layout/vList5"/>
    <dgm:cxn modelId="{4D7CDD63-F3D5-4AF5-9CED-D965928EB41A}" type="presParOf" srcId="{2DC77BF5-4AF8-48BB-B9B3-425094454CBB}" destId="{7D098BE2-867E-4CBF-A5C1-1585879C9541}" srcOrd="0" destOrd="0" presId="urn:microsoft.com/office/officeart/2005/8/layout/vList5"/>
    <dgm:cxn modelId="{AC092AB1-6B95-4490-9AD6-0CEBD6753A0E}" type="presParOf" srcId="{7D098BE2-867E-4CBF-A5C1-1585879C9541}" destId="{33859BA6-4303-48A5-967B-116EAA186049}" srcOrd="0" destOrd="0" presId="urn:microsoft.com/office/officeart/2005/8/layout/vList5"/>
    <dgm:cxn modelId="{EFF0A7F1-34A8-4A68-97B4-BB1DF38692CD}" type="presParOf" srcId="{7D098BE2-867E-4CBF-A5C1-1585879C9541}" destId="{8D46CEAA-8F47-4D7B-939A-93266782FA23}" srcOrd="1" destOrd="0" presId="urn:microsoft.com/office/officeart/2005/8/layout/vList5"/>
    <dgm:cxn modelId="{783A7576-E106-46E6-A4D1-A93986D2F2ED}" type="presParOf" srcId="{2DC77BF5-4AF8-48BB-B9B3-425094454CBB}" destId="{D67B1D93-DC86-4BDB-9DF8-DE8357FF1865}" srcOrd="1" destOrd="0" presId="urn:microsoft.com/office/officeart/2005/8/layout/vList5"/>
    <dgm:cxn modelId="{795806E9-B4EB-49A0-948C-2D70840F1634}" type="presParOf" srcId="{2DC77BF5-4AF8-48BB-B9B3-425094454CBB}" destId="{E5F7388C-8356-4890-8AFF-E9C0C7F4761C}" srcOrd="2" destOrd="0" presId="urn:microsoft.com/office/officeart/2005/8/layout/vList5"/>
    <dgm:cxn modelId="{18E1F6CD-9599-4CF2-8E49-971F476C908A}" type="presParOf" srcId="{E5F7388C-8356-4890-8AFF-E9C0C7F4761C}" destId="{9E41091B-3A42-4F29-8E52-F2BEBC88D191}" srcOrd="0" destOrd="0" presId="urn:microsoft.com/office/officeart/2005/8/layout/vList5"/>
    <dgm:cxn modelId="{AD9963FB-80A3-4AEB-B948-293D2F417AC3}" type="presParOf" srcId="{E5F7388C-8356-4890-8AFF-E9C0C7F4761C}" destId="{99EE2E49-2A7A-45F7-A766-E23D3AFAA6D4}"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ECF511-ECC2-4088-BB90-7D85DECCD88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5561B18-5158-47B8-ACD0-E687DEDD3C47}">
      <dgm:prSet/>
      <dgm:spPr/>
      <dgm:t>
        <a:bodyPr/>
        <a:lstStyle/>
        <a:p>
          <a:r>
            <a:rPr lang="en-US" dirty="0"/>
            <a:t>In  Least Absolute Selection and Shrinkage Operator (LASSO) regression, the least squares argument contains </a:t>
          </a:r>
          <a:r>
            <a:rPr lang="en-US" b="1" u="sng" dirty="0"/>
            <a:t>a penalty function</a:t>
          </a:r>
          <a:r>
            <a:rPr lang="en-US" dirty="0"/>
            <a:t> on the absolute value of the slope coefficients.</a:t>
          </a:r>
        </a:p>
      </dgm:t>
    </dgm:pt>
    <dgm:pt modelId="{3D2DBD08-34E1-426E-8923-AB818A98E852}" type="parTrans" cxnId="{386485A1-3B79-4C23-85E8-9283B387B822}">
      <dgm:prSet/>
      <dgm:spPr/>
      <dgm:t>
        <a:bodyPr/>
        <a:lstStyle/>
        <a:p>
          <a:endParaRPr lang="en-US"/>
        </a:p>
      </dgm:t>
    </dgm:pt>
    <dgm:pt modelId="{27174C18-0917-45F2-AAFD-BBB08EB761E2}" type="sibTrans" cxnId="{386485A1-3B79-4C23-85E8-9283B387B822}">
      <dgm:prSet/>
      <dgm:spPr/>
      <dgm:t>
        <a:bodyPr/>
        <a:lstStyle/>
        <a:p>
          <a:endParaRPr lang="en-US"/>
        </a:p>
      </dgm:t>
    </dgm:pt>
    <dgm:pt modelId="{E42F79D4-7D76-47FB-8F03-63386B8E0072}">
      <dgm:prSet/>
      <dgm:spPr>
        <a:blipFill>
          <a:blip xmlns:r="http://schemas.openxmlformats.org/officeDocument/2006/relationships" r:embed="rId1"/>
          <a:stretch>
            <a:fillRect/>
          </a:stretch>
        </a:blipFill>
      </dgm:spPr>
      <dgm:t>
        <a:bodyPr/>
        <a:lstStyle/>
        <a:p>
          <a:r>
            <a:rPr lang="en-US">
              <a:noFill/>
            </a:rPr>
            <a:t> </a:t>
          </a:r>
        </a:p>
      </dgm:t>
    </dgm:pt>
    <dgm:pt modelId="{E8FD88B7-8D08-4E81-9E81-7ACE926D91B9}" type="parTrans" cxnId="{AE8A47E8-FD03-4EA2-9DC5-ADD6AD7FCC82}">
      <dgm:prSet/>
      <dgm:spPr/>
      <dgm:t>
        <a:bodyPr/>
        <a:lstStyle/>
        <a:p>
          <a:endParaRPr lang="en-US"/>
        </a:p>
      </dgm:t>
    </dgm:pt>
    <dgm:pt modelId="{6296A3DC-8A75-47E2-9807-3DD331023488}" type="sibTrans" cxnId="{AE8A47E8-FD03-4EA2-9DC5-ADD6AD7FCC82}">
      <dgm:prSet/>
      <dgm:spPr/>
      <dgm:t>
        <a:bodyPr/>
        <a:lstStyle/>
        <a:p>
          <a:endParaRPr lang="en-US"/>
        </a:p>
      </dgm:t>
    </dgm:pt>
    <dgm:pt modelId="{09F1EEB0-5686-469E-A1FF-A6A575826D81}">
      <dgm:prSet/>
      <dgm:spPr/>
      <dgm:t>
        <a:bodyPr/>
        <a:lstStyle/>
        <a:p>
          <a:r>
            <a:rPr lang="en-US" dirty="0"/>
            <a:t>Increasing the </a:t>
          </a:r>
          <a:r>
            <a:rPr lang="en-US" b="1" u="sng" dirty="0"/>
            <a:t>penalty parameter</a:t>
          </a:r>
          <a:r>
            <a:rPr lang="en-US" dirty="0"/>
            <a:t> </a:t>
          </a:r>
          <a:r>
            <a:rPr lang="el-GR" dirty="0"/>
            <a:t>λ</a:t>
          </a:r>
          <a:r>
            <a:rPr lang="en-US" dirty="0"/>
            <a:t> causes slope estimates of covariates with low explanatory power to “shrink” toward zero and eventually exit the model.</a:t>
          </a:r>
        </a:p>
      </dgm:t>
    </dgm:pt>
    <dgm:pt modelId="{CB52142B-A2A6-4334-9286-8BF92D4EA75E}" type="parTrans" cxnId="{A8BD2F02-BFEF-40E9-97EF-A586F9FA6E08}">
      <dgm:prSet/>
      <dgm:spPr/>
      <dgm:t>
        <a:bodyPr/>
        <a:lstStyle/>
        <a:p>
          <a:endParaRPr lang="en-US"/>
        </a:p>
      </dgm:t>
    </dgm:pt>
    <dgm:pt modelId="{A3825DF7-20D8-48FF-BDED-A0503FB42786}" type="sibTrans" cxnId="{A8BD2F02-BFEF-40E9-97EF-A586F9FA6E08}">
      <dgm:prSet/>
      <dgm:spPr/>
      <dgm:t>
        <a:bodyPr/>
        <a:lstStyle/>
        <a:p>
          <a:endParaRPr lang="en-US"/>
        </a:p>
      </dgm:t>
    </dgm:pt>
    <dgm:pt modelId="{CA748281-2A4E-4232-8AEC-432AAE910361}">
      <dgm:prSet/>
      <dgm:spPr/>
      <dgm:t>
        <a:bodyPr/>
        <a:lstStyle/>
        <a:p>
          <a:r>
            <a:rPr lang="en-US" dirty="0"/>
            <a:t>Note: hypothesis testing on </a:t>
          </a:r>
          <a:r>
            <a:rPr lang="el-GR" dirty="0"/>
            <a:t>β</a:t>
          </a:r>
          <a:r>
            <a:rPr lang="en-US" dirty="0"/>
            <a:t> is no longer valid </a:t>
          </a:r>
        </a:p>
      </dgm:t>
    </dgm:pt>
    <dgm:pt modelId="{DAA161D8-33F9-4BCF-A3A1-27403FDCE20B}" type="parTrans" cxnId="{69E01B88-5902-41CC-8AAF-92E818F75303}">
      <dgm:prSet/>
      <dgm:spPr/>
      <dgm:t>
        <a:bodyPr/>
        <a:lstStyle/>
        <a:p>
          <a:endParaRPr lang="en-US"/>
        </a:p>
      </dgm:t>
    </dgm:pt>
    <dgm:pt modelId="{3238F28C-3CFD-4E75-A926-372DD983CB43}" type="sibTrans" cxnId="{69E01B88-5902-41CC-8AAF-92E818F75303}">
      <dgm:prSet/>
      <dgm:spPr/>
      <dgm:t>
        <a:bodyPr/>
        <a:lstStyle/>
        <a:p>
          <a:endParaRPr lang="en-US"/>
        </a:p>
      </dgm:t>
    </dgm:pt>
    <dgm:pt modelId="{E170BEBB-B6E5-4217-A6CE-31BCFDC15731}">
      <dgm:prSet/>
      <dgm:spPr/>
      <dgm:t>
        <a:bodyPr/>
        <a:lstStyle/>
        <a:p>
          <a:r>
            <a:rPr lang="en-US"/>
            <a:t>Trades an increase in prediction bias for a decrease in prediction variance</a:t>
          </a:r>
        </a:p>
      </dgm:t>
    </dgm:pt>
    <dgm:pt modelId="{46D771C5-D6F5-433B-8D96-D942C1E1C5EE}" type="parTrans" cxnId="{402872B9-56BA-48BE-B705-F14C06E4E68A}">
      <dgm:prSet/>
      <dgm:spPr/>
      <dgm:t>
        <a:bodyPr/>
        <a:lstStyle/>
        <a:p>
          <a:endParaRPr lang="en-US"/>
        </a:p>
      </dgm:t>
    </dgm:pt>
    <dgm:pt modelId="{FC5CCF26-F31D-44CD-ADCB-1504F94C12EB}" type="sibTrans" cxnId="{402872B9-56BA-48BE-B705-F14C06E4E68A}">
      <dgm:prSet/>
      <dgm:spPr/>
      <dgm:t>
        <a:bodyPr/>
        <a:lstStyle/>
        <a:p>
          <a:endParaRPr lang="en-US"/>
        </a:p>
      </dgm:t>
    </dgm:pt>
    <dgm:pt modelId="{99E7DF36-3609-4B25-B485-BABB8955E2BB}">
      <dgm:prSet/>
      <dgm:spPr/>
      <dgm:t>
        <a:bodyPr/>
        <a:lstStyle/>
        <a:p>
          <a:r>
            <a:rPr lang="en-US" dirty="0"/>
            <a:t>How far should we go?</a:t>
          </a:r>
        </a:p>
      </dgm:t>
    </dgm:pt>
    <dgm:pt modelId="{E3754F91-3C82-4199-9A68-EE7EC6D95E31}" type="parTrans" cxnId="{51B1E023-F3E2-40F3-8F9F-643E07519A2D}">
      <dgm:prSet/>
      <dgm:spPr/>
      <dgm:t>
        <a:bodyPr/>
        <a:lstStyle/>
        <a:p>
          <a:endParaRPr lang="en-US"/>
        </a:p>
      </dgm:t>
    </dgm:pt>
    <dgm:pt modelId="{44E67959-DF7E-42F5-B2C5-1FBA795FBED7}" type="sibTrans" cxnId="{51B1E023-F3E2-40F3-8F9F-643E07519A2D}">
      <dgm:prSet/>
      <dgm:spPr/>
      <dgm:t>
        <a:bodyPr/>
        <a:lstStyle/>
        <a:p>
          <a:endParaRPr lang="en-US"/>
        </a:p>
      </dgm:t>
    </dgm:pt>
    <dgm:pt modelId="{2DC77BF5-4AF8-48BB-B9B3-425094454CBB}" type="pres">
      <dgm:prSet presAssocID="{D4ECF511-ECC2-4088-BB90-7D85DECCD881}" presName="Name0" presStyleCnt="0">
        <dgm:presLayoutVars>
          <dgm:dir/>
          <dgm:animLvl val="lvl"/>
          <dgm:resizeHandles val="exact"/>
        </dgm:presLayoutVars>
      </dgm:prSet>
      <dgm:spPr/>
    </dgm:pt>
    <dgm:pt modelId="{7D098BE2-867E-4CBF-A5C1-1585879C9541}" type="pres">
      <dgm:prSet presAssocID="{05561B18-5158-47B8-ACD0-E687DEDD3C47}" presName="linNode" presStyleCnt="0"/>
      <dgm:spPr/>
    </dgm:pt>
    <dgm:pt modelId="{33859BA6-4303-48A5-967B-116EAA186049}" type="pres">
      <dgm:prSet presAssocID="{05561B18-5158-47B8-ACD0-E687DEDD3C47}" presName="parentText" presStyleLbl="node1" presStyleIdx="0" presStyleCnt="2">
        <dgm:presLayoutVars>
          <dgm:chMax val="1"/>
          <dgm:bulletEnabled val="1"/>
        </dgm:presLayoutVars>
      </dgm:prSet>
      <dgm:spPr/>
    </dgm:pt>
    <dgm:pt modelId="{8D46CEAA-8F47-4D7B-939A-93266782FA23}" type="pres">
      <dgm:prSet presAssocID="{05561B18-5158-47B8-ACD0-E687DEDD3C47}" presName="descendantText" presStyleLbl="alignAccFollowNode1" presStyleIdx="0" presStyleCnt="2">
        <dgm:presLayoutVars>
          <dgm:bulletEnabled val="1"/>
        </dgm:presLayoutVars>
      </dgm:prSet>
      <dgm:spPr/>
    </dgm:pt>
    <dgm:pt modelId="{D67B1D93-DC86-4BDB-9DF8-DE8357FF1865}" type="pres">
      <dgm:prSet presAssocID="{27174C18-0917-45F2-AAFD-BBB08EB761E2}" presName="sp" presStyleCnt="0"/>
      <dgm:spPr/>
    </dgm:pt>
    <dgm:pt modelId="{E5F7388C-8356-4890-8AFF-E9C0C7F4761C}" type="pres">
      <dgm:prSet presAssocID="{09F1EEB0-5686-469E-A1FF-A6A575826D81}" presName="linNode" presStyleCnt="0"/>
      <dgm:spPr/>
    </dgm:pt>
    <dgm:pt modelId="{9E41091B-3A42-4F29-8E52-F2BEBC88D191}" type="pres">
      <dgm:prSet presAssocID="{09F1EEB0-5686-469E-A1FF-A6A575826D81}" presName="parentText" presStyleLbl="node1" presStyleIdx="1" presStyleCnt="2">
        <dgm:presLayoutVars>
          <dgm:chMax val="1"/>
          <dgm:bulletEnabled val="1"/>
        </dgm:presLayoutVars>
      </dgm:prSet>
      <dgm:spPr/>
    </dgm:pt>
    <dgm:pt modelId="{99EE2E49-2A7A-45F7-A766-E23D3AFAA6D4}" type="pres">
      <dgm:prSet presAssocID="{09F1EEB0-5686-469E-A1FF-A6A575826D81}" presName="descendantText" presStyleLbl="alignAccFollowNode1" presStyleIdx="1" presStyleCnt="2">
        <dgm:presLayoutVars>
          <dgm:bulletEnabled val="1"/>
        </dgm:presLayoutVars>
      </dgm:prSet>
      <dgm:spPr/>
    </dgm:pt>
  </dgm:ptLst>
  <dgm:cxnLst>
    <dgm:cxn modelId="{A8BD2F02-BFEF-40E9-97EF-A586F9FA6E08}" srcId="{D4ECF511-ECC2-4088-BB90-7D85DECCD881}" destId="{09F1EEB0-5686-469E-A1FF-A6A575826D81}" srcOrd="1" destOrd="0" parTransId="{CB52142B-A2A6-4334-9286-8BF92D4EA75E}" sibTransId="{A3825DF7-20D8-48FF-BDED-A0503FB42786}"/>
    <dgm:cxn modelId="{EC19BA0D-E0DA-4955-A8C3-A676E56CF28E}" type="presOf" srcId="{E170BEBB-B6E5-4217-A6CE-31BCFDC15731}" destId="{99EE2E49-2A7A-45F7-A766-E23D3AFAA6D4}" srcOrd="0" destOrd="1" presId="urn:microsoft.com/office/officeart/2005/8/layout/vList5"/>
    <dgm:cxn modelId="{51B1E023-F3E2-40F3-8F9F-643E07519A2D}" srcId="{09F1EEB0-5686-469E-A1FF-A6A575826D81}" destId="{99E7DF36-3609-4B25-B485-BABB8955E2BB}" srcOrd="2" destOrd="0" parTransId="{E3754F91-3C82-4199-9A68-EE7EC6D95E31}" sibTransId="{44E67959-DF7E-42F5-B2C5-1FBA795FBED7}"/>
    <dgm:cxn modelId="{E09FED69-1555-4C23-A9D5-6087062DEF6F}" type="presOf" srcId="{09F1EEB0-5686-469E-A1FF-A6A575826D81}" destId="{9E41091B-3A42-4F29-8E52-F2BEBC88D191}" srcOrd="0" destOrd="0" presId="urn:microsoft.com/office/officeart/2005/8/layout/vList5"/>
    <dgm:cxn modelId="{04FC086A-3B75-4775-A77E-9F418855723C}" type="presOf" srcId="{E42F79D4-7D76-47FB-8F03-63386B8E0072}" destId="{8D46CEAA-8F47-4D7B-939A-93266782FA23}" srcOrd="0" destOrd="0" presId="urn:microsoft.com/office/officeart/2005/8/layout/vList5"/>
    <dgm:cxn modelId="{B255744D-3164-4F15-A0CB-1C2C84FAA5FD}" type="presOf" srcId="{CA748281-2A4E-4232-8AEC-432AAE910361}" destId="{99EE2E49-2A7A-45F7-A766-E23D3AFAA6D4}" srcOrd="0" destOrd="0" presId="urn:microsoft.com/office/officeart/2005/8/layout/vList5"/>
    <dgm:cxn modelId="{DDBDB04F-FE38-4583-B0C2-6C4077418048}" type="presOf" srcId="{05561B18-5158-47B8-ACD0-E687DEDD3C47}" destId="{33859BA6-4303-48A5-967B-116EAA186049}" srcOrd="0" destOrd="0" presId="urn:microsoft.com/office/officeart/2005/8/layout/vList5"/>
    <dgm:cxn modelId="{69E01B88-5902-41CC-8AAF-92E818F75303}" srcId="{09F1EEB0-5686-469E-A1FF-A6A575826D81}" destId="{CA748281-2A4E-4232-8AEC-432AAE910361}" srcOrd="0" destOrd="0" parTransId="{DAA161D8-33F9-4BCF-A3A1-27403FDCE20B}" sibTransId="{3238F28C-3CFD-4E75-A926-372DD983CB43}"/>
    <dgm:cxn modelId="{386485A1-3B79-4C23-85E8-9283B387B822}" srcId="{D4ECF511-ECC2-4088-BB90-7D85DECCD881}" destId="{05561B18-5158-47B8-ACD0-E687DEDD3C47}" srcOrd="0" destOrd="0" parTransId="{3D2DBD08-34E1-426E-8923-AB818A98E852}" sibTransId="{27174C18-0917-45F2-AAFD-BBB08EB761E2}"/>
    <dgm:cxn modelId="{1B00AFB7-FE30-41AA-A542-7B1F72571F84}" type="presOf" srcId="{99E7DF36-3609-4B25-B485-BABB8955E2BB}" destId="{99EE2E49-2A7A-45F7-A766-E23D3AFAA6D4}" srcOrd="0" destOrd="2" presId="urn:microsoft.com/office/officeart/2005/8/layout/vList5"/>
    <dgm:cxn modelId="{402872B9-56BA-48BE-B705-F14C06E4E68A}" srcId="{09F1EEB0-5686-469E-A1FF-A6A575826D81}" destId="{E170BEBB-B6E5-4217-A6CE-31BCFDC15731}" srcOrd="1" destOrd="0" parTransId="{46D771C5-D6F5-433B-8D96-D942C1E1C5EE}" sibTransId="{FC5CCF26-F31D-44CD-ADCB-1504F94C12EB}"/>
    <dgm:cxn modelId="{AE8A47E8-FD03-4EA2-9DC5-ADD6AD7FCC82}" srcId="{05561B18-5158-47B8-ACD0-E687DEDD3C47}" destId="{E42F79D4-7D76-47FB-8F03-63386B8E0072}" srcOrd="0" destOrd="0" parTransId="{E8FD88B7-8D08-4E81-9E81-7ACE926D91B9}" sibTransId="{6296A3DC-8A75-47E2-9807-3DD331023488}"/>
    <dgm:cxn modelId="{DF9D40F1-DD80-4219-8AF7-3DA4B9C07656}" type="presOf" srcId="{D4ECF511-ECC2-4088-BB90-7D85DECCD881}" destId="{2DC77BF5-4AF8-48BB-B9B3-425094454CBB}" srcOrd="0" destOrd="0" presId="urn:microsoft.com/office/officeart/2005/8/layout/vList5"/>
    <dgm:cxn modelId="{4D7CDD63-F3D5-4AF5-9CED-D965928EB41A}" type="presParOf" srcId="{2DC77BF5-4AF8-48BB-B9B3-425094454CBB}" destId="{7D098BE2-867E-4CBF-A5C1-1585879C9541}" srcOrd="0" destOrd="0" presId="urn:microsoft.com/office/officeart/2005/8/layout/vList5"/>
    <dgm:cxn modelId="{AC092AB1-6B95-4490-9AD6-0CEBD6753A0E}" type="presParOf" srcId="{7D098BE2-867E-4CBF-A5C1-1585879C9541}" destId="{33859BA6-4303-48A5-967B-116EAA186049}" srcOrd="0" destOrd="0" presId="urn:microsoft.com/office/officeart/2005/8/layout/vList5"/>
    <dgm:cxn modelId="{EFF0A7F1-34A8-4A68-97B4-BB1DF38692CD}" type="presParOf" srcId="{7D098BE2-867E-4CBF-A5C1-1585879C9541}" destId="{8D46CEAA-8F47-4D7B-939A-93266782FA23}" srcOrd="1" destOrd="0" presId="urn:microsoft.com/office/officeart/2005/8/layout/vList5"/>
    <dgm:cxn modelId="{783A7576-E106-46E6-A4D1-A93986D2F2ED}" type="presParOf" srcId="{2DC77BF5-4AF8-48BB-B9B3-425094454CBB}" destId="{D67B1D93-DC86-4BDB-9DF8-DE8357FF1865}" srcOrd="1" destOrd="0" presId="urn:microsoft.com/office/officeart/2005/8/layout/vList5"/>
    <dgm:cxn modelId="{795806E9-B4EB-49A0-948C-2D70840F1634}" type="presParOf" srcId="{2DC77BF5-4AF8-48BB-B9B3-425094454CBB}" destId="{E5F7388C-8356-4890-8AFF-E9C0C7F4761C}" srcOrd="2" destOrd="0" presId="urn:microsoft.com/office/officeart/2005/8/layout/vList5"/>
    <dgm:cxn modelId="{18E1F6CD-9599-4CF2-8E49-971F476C908A}" type="presParOf" srcId="{E5F7388C-8356-4890-8AFF-E9C0C7F4761C}" destId="{9E41091B-3A42-4F29-8E52-F2BEBC88D191}" srcOrd="0" destOrd="0" presId="urn:microsoft.com/office/officeart/2005/8/layout/vList5"/>
    <dgm:cxn modelId="{AD9963FB-80A3-4AEB-B948-293D2F417AC3}" type="presParOf" srcId="{E5F7388C-8356-4890-8AFF-E9C0C7F4761C}" destId="{99EE2E49-2A7A-45F7-A766-E23D3AFAA6D4}"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0771DB-A91F-4C3A-91AE-51153981CA44}"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95A9E72B-F240-439C-B065-C131598D6E36}">
      <dgm:prSet custT="1"/>
      <dgm:spPr/>
      <dgm:t>
        <a:bodyPr/>
        <a:lstStyle/>
        <a:p>
          <a:r>
            <a:rPr lang="en-US" sz="2000" dirty="0"/>
            <a:t>LASSO actually performed a little worse than linear regression!</a:t>
          </a:r>
        </a:p>
      </dgm:t>
    </dgm:pt>
    <dgm:pt modelId="{111CAEB0-C5FF-4250-ADF9-772A3D99B58C}" type="parTrans" cxnId="{8DEEDE14-130F-4690-A649-7BC37E37E77C}">
      <dgm:prSet/>
      <dgm:spPr/>
      <dgm:t>
        <a:bodyPr/>
        <a:lstStyle/>
        <a:p>
          <a:endParaRPr lang="en-US"/>
        </a:p>
      </dgm:t>
    </dgm:pt>
    <dgm:pt modelId="{69C9696E-BA7A-4CAE-967D-86B5AD1E5FD1}" type="sibTrans" cxnId="{8DEEDE14-130F-4690-A649-7BC37E37E77C}">
      <dgm:prSet/>
      <dgm:spPr/>
      <dgm:t>
        <a:bodyPr/>
        <a:lstStyle/>
        <a:p>
          <a:endParaRPr lang="en-US"/>
        </a:p>
      </dgm:t>
    </dgm:pt>
    <dgm:pt modelId="{E11027DA-ADE0-49A4-8183-8A5B8975D84E}">
      <dgm:prSet custT="1"/>
      <dgm:spPr/>
      <dgm:t>
        <a:bodyPr/>
        <a:lstStyle/>
        <a:p>
          <a:r>
            <a:rPr lang="en-US" sz="2400"/>
            <a:t>Why?</a:t>
          </a:r>
        </a:p>
      </dgm:t>
    </dgm:pt>
    <dgm:pt modelId="{1CD3B9CE-3F13-4F43-B19E-73A424CAE4DB}" type="parTrans" cxnId="{872312EB-985C-4002-B76F-B032DD05CAD0}">
      <dgm:prSet/>
      <dgm:spPr/>
      <dgm:t>
        <a:bodyPr/>
        <a:lstStyle/>
        <a:p>
          <a:endParaRPr lang="en-US"/>
        </a:p>
      </dgm:t>
    </dgm:pt>
    <dgm:pt modelId="{D79D977F-D51C-4A66-B17A-B5D6372F881B}" type="sibTrans" cxnId="{872312EB-985C-4002-B76F-B032DD05CAD0}">
      <dgm:prSet/>
      <dgm:spPr/>
      <dgm:t>
        <a:bodyPr/>
        <a:lstStyle/>
        <a:p>
          <a:endParaRPr lang="en-US"/>
        </a:p>
      </dgm:t>
    </dgm:pt>
    <dgm:pt modelId="{BACD1EDC-D66E-4027-923B-57A9CFAD8F3A}">
      <dgm:prSet custT="1"/>
      <dgm:spPr/>
      <dgm:t>
        <a:bodyPr/>
        <a:lstStyle/>
        <a:p>
          <a:r>
            <a:rPr lang="en-US" sz="1800" dirty="0"/>
            <a:t>Only about half of the predictors were false targets</a:t>
          </a:r>
        </a:p>
      </dgm:t>
    </dgm:pt>
    <dgm:pt modelId="{399E68EA-57F7-4ADF-8CF5-4968EF70BFEC}" type="parTrans" cxnId="{6B44A5DE-4D8F-4108-A82C-EE181EA7CDFD}">
      <dgm:prSet/>
      <dgm:spPr/>
      <dgm:t>
        <a:bodyPr/>
        <a:lstStyle/>
        <a:p>
          <a:endParaRPr lang="en-US"/>
        </a:p>
      </dgm:t>
    </dgm:pt>
    <dgm:pt modelId="{728DB864-0D66-408A-9AC7-7F951F48C97D}" type="sibTrans" cxnId="{6B44A5DE-4D8F-4108-A82C-EE181EA7CDFD}">
      <dgm:prSet/>
      <dgm:spPr/>
      <dgm:t>
        <a:bodyPr/>
        <a:lstStyle/>
        <a:p>
          <a:endParaRPr lang="en-US"/>
        </a:p>
      </dgm:t>
    </dgm:pt>
    <dgm:pt modelId="{933F49BD-9592-4366-8E04-4F9F890E32CA}">
      <dgm:prSet custT="1"/>
      <dgm:spPr/>
      <dgm:t>
        <a:bodyPr/>
        <a:lstStyle/>
        <a:p>
          <a:r>
            <a:rPr lang="en-US" sz="1800" dirty="0"/>
            <a:t>Relatively large sample size means linear regression predictions are  fairly stable</a:t>
          </a:r>
        </a:p>
      </dgm:t>
    </dgm:pt>
    <dgm:pt modelId="{5E17205B-E720-43AC-A8F1-C2B5BF6D6BAC}" type="parTrans" cxnId="{75D9BB7B-EE68-4229-B56F-209B018AB44F}">
      <dgm:prSet/>
      <dgm:spPr/>
      <dgm:t>
        <a:bodyPr/>
        <a:lstStyle/>
        <a:p>
          <a:endParaRPr lang="en-US"/>
        </a:p>
      </dgm:t>
    </dgm:pt>
    <dgm:pt modelId="{2B104BD3-ECD8-47F1-9EB4-F4EBE54AA356}" type="sibTrans" cxnId="{75D9BB7B-EE68-4229-B56F-209B018AB44F}">
      <dgm:prSet/>
      <dgm:spPr/>
      <dgm:t>
        <a:bodyPr/>
        <a:lstStyle/>
        <a:p>
          <a:endParaRPr lang="en-US"/>
        </a:p>
      </dgm:t>
    </dgm:pt>
    <dgm:pt modelId="{3EDE5D56-FCC1-407A-BD8C-9227CFFB2A03}" type="pres">
      <dgm:prSet presAssocID="{E30771DB-A91F-4C3A-91AE-51153981CA44}" presName="diagram" presStyleCnt="0">
        <dgm:presLayoutVars>
          <dgm:chPref val="1"/>
          <dgm:dir/>
          <dgm:animOne val="branch"/>
          <dgm:animLvl val="lvl"/>
          <dgm:resizeHandles val="exact"/>
        </dgm:presLayoutVars>
      </dgm:prSet>
      <dgm:spPr/>
    </dgm:pt>
    <dgm:pt modelId="{C1956638-8FCA-4670-BBC5-3FA49E5606B8}" type="pres">
      <dgm:prSet presAssocID="{95A9E72B-F240-439C-B065-C131598D6E36}" presName="root1" presStyleCnt="0"/>
      <dgm:spPr/>
    </dgm:pt>
    <dgm:pt modelId="{2B375433-4C8A-46A2-B64B-3F65AD578ED1}" type="pres">
      <dgm:prSet presAssocID="{95A9E72B-F240-439C-B065-C131598D6E36}" presName="LevelOneTextNode" presStyleLbl="node0" presStyleIdx="0" presStyleCnt="2" custScaleX="110539" custScaleY="138131">
        <dgm:presLayoutVars>
          <dgm:chPref val="3"/>
        </dgm:presLayoutVars>
      </dgm:prSet>
      <dgm:spPr/>
    </dgm:pt>
    <dgm:pt modelId="{4549603B-9E66-4DF4-87B2-FE8C0AB6AAEE}" type="pres">
      <dgm:prSet presAssocID="{95A9E72B-F240-439C-B065-C131598D6E36}" presName="level2hierChild" presStyleCnt="0"/>
      <dgm:spPr/>
    </dgm:pt>
    <dgm:pt modelId="{8F8A9169-E77B-4229-9B17-AF9A310E621D}" type="pres">
      <dgm:prSet presAssocID="{E11027DA-ADE0-49A4-8183-8A5B8975D84E}" presName="root1" presStyleCnt="0"/>
      <dgm:spPr/>
    </dgm:pt>
    <dgm:pt modelId="{C481357B-29E2-409E-9E08-C5FB6F92452F}" type="pres">
      <dgm:prSet presAssocID="{E11027DA-ADE0-49A4-8183-8A5B8975D84E}" presName="LevelOneTextNode" presStyleLbl="node0" presStyleIdx="1" presStyleCnt="2" custScaleX="111249" custScaleY="99381">
        <dgm:presLayoutVars>
          <dgm:chPref val="3"/>
        </dgm:presLayoutVars>
      </dgm:prSet>
      <dgm:spPr/>
    </dgm:pt>
    <dgm:pt modelId="{D2247B59-00A3-464C-BB25-34DECF0D6E1C}" type="pres">
      <dgm:prSet presAssocID="{E11027DA-ADE0-49A4-8183-8A5B8975D84E}" presName="level2hierChild" presStyleCnt="0"/>
      <dgm:spPr/>
    </dgm:pt>
    <dgm:pt modelId="{E1163164-DA68-4E80-BCF3-DA1A6AC2B7EA}" type="pres">
      <dgm:prSet presAssocID="{399E68EA-57F7-4ADF-8CF5-4968EF70BFEC}" presName="conn2-1" presStyleLbl="parChTrans1D2" presStyleIdx="0" presStyleCnt="2"/>
      <dgm:spPr/>
    </dgm:pt>
    <dgm:pt modelId="{11BE53B1-719C-400F-8CDE-5D71D887CEB3}" type="pres">
      <dgm:prSet presAssocID="{399E68EA-57F7-4ADF-8CF5-4968EF70BFEC}" presName="connTx" presStyleLbl="parChTrans1D2" presStyleIdx="0" presStyleCnt="2"/>
      <dgm:spPr/>
    </dgm:pt>
    <dgm:pt modelId="{2768289E-E7AD-43BA-9C2E-141EB3B947B5}" type="pres">
      <dgm:prSet presAssocID="{BACD1EDC-D66E-4027-923B-57A9CFAD8F3A}" presName="root2" presStyleCnt="0"/>
      <dgm:spPr/>
    </dgm:pt>
    <dgm:pt modelId="{BD5EEB72-972B-4766-B3E8-7B05E87CF03F}" type="pres">
      <dgm:prSet presAssocID="{BACD1EDC-D66E-4027-923B-57A9CFAD8F3A}" presName="LevelTwoTextNode" presStyleLbl="node2" presStyleIdx="0" presStyleCnt="2" custScaleY="151894">
        <dgm:presLayoutVars>
          <dgm:chPref val="3"/>
        </dgm:presLayoutVars>
      </dgm:prSet>
      <dgm:spPr/>
    </dgm:pt>
    <dgm:pt modelId="{990F5115-5939-4B32-8986-666CC4AB5D26}" type="pres">
      <dgm:prSet presAssocID="{BACD1EDC-D66E-4027-923B-57A9CFAD8F3A}" presName="level3hierChild" presStyleCnt="0"/>
      <dgm:spPr/>
    </dgm:pt>
    <dgm:pt modelId="{16F91C44-261E-482F-8D24-8A226AD04A4F}" type="pres">
      <dgm:prSet presAssocID="{5E17205B-E720-43AC-A8F1-C2B5BF6D6BAC}" presName="conn2-1" presStyleLbl="parChTrans1D2" presStyleIdx="1" presStyleCnt="2"/>
      <dgm:spPr/>
    </dgm:pt>
    <dgm:pt modelId="{B4881E4B-CA57-4211-BE63-529478547230}" type="pres">
      <dgm:prSet presAssocID="{5E17205B-E720-43AC-A8F1-C2B5BF6D6BAC}" presName="connTx" presStyleLbl="parChTrans1D2" presStyleIdx="1" presStyleCnt="2"/>
      <dgm:spPr/>
    </dgm:pt>
    <dgm:pt modelId="{872F85D7-1A9C-46D0-A32C-F2736EDEED49}" type="pres">
      <dgm:prSet presAssocID="{933F49BD-9592-4366-8E04-4F9F890E32CA}" presName="root2" presStyleCnt="0"/>
      <dgm:spPr/>
    </dgm:pt>
    <dgm:pt modelId="{2B683DE4-A8FB-48FE-9728-C8BED778EB85}" type="pres">
      <dgm:prSet presAssocID="{933F49BD-9592-4366-8E04-4F9F890E32CA}" presName="LevelTwoTextNode" presStyleLbl="node2" presStyleIdx="1" presStyleCnt="2" custScaleY="155010">
        <dgm:presLayoutVars>
          <dgm:chPref val="3"/>
        </dgm:presLayoutVars>
      </dgm:prSet>
      <dgm:spPr/>
    </dgm:pt>
    <dgm:pt modelId="{9C0FE142-DD75-48C9-9D78-1CF4C44A2623}" type="pres">
      <dgm:prSet presAssocID="{933F49BD-9592-4366-8E04-4F9F890E32CA}" presName="level3hierChild" presStyleCnt="0"/>
      <dgm:spPr/>
    </dgm:pt>
  </dgm:ptLst>
  <dgm:cxnLst>
    <dgm:cxn modelId="{8DEEDE14-130F-4690-A649-7BC37E37E77C}" srcId="{E30771DB-A91F-4C3A-91AE-51153981CA44}" destId="{95A9E72B-F240-439C-B065-C131598D6E36}" srcOrd="0" destOrd="0" parTransId="{111CAEB0-C5FF-4250-ADF9-772A3D99B58C}" sibTransId="{69C9696E-BA7A-4CAE-967D-86B5AD1E5FD1}"/>
    <dgm:cxn modelId="{76877C15-95F4-4A45-96DF-B0DBA1FF0108}" type="presOf" srcId="{399E68EA-57F7-4ADF-8CF5-4968EF70BFEC}" destId="{E1163164-DA68-4E80-BCF3-DA1A6AC2B7EA}" srcOrd="0" destOrd="0" presId="urn:microsoft.com/office/officeart/2005/8/layout/hierarchy2"/>
    <dgm:cxn modelId="{6F097E2A-AA46-4BA4-8B9A-D13BE4BF6524}" type="presOf" srcId="{399E68EA-57F7-4ADF-8CF5-4968EF70BFEC}" destId="{11BE53B1-719C-400F-8CDE-5D71D887CEB3}" srcOrd="1" destOrd="0" presId="urn:microsoft.com/office/officeart/2005/8/layout/hierarchy2"/>
    <dgm:cxn modelId="{6BF1AF2B-4F76-452F-8DC2-AE792CAF4BDD}" type="presOf" srcId="{E30771DB-A91F-4C3A-91AE-51153981CA44}" destId="{3EDE5D56-FCC1-407A-BD8C-9227CFFB2A03}" srcOrd="0" destOrd="0" presId="urn:microsoft.com/office/officeart/2005/8/layout/hierarchy2"/>
    <dgm:cxn modelId="{A19ADE32-B603-4D55-ACBD-3B5DB70EB7D5}" type="presOf" srcId="{5E17205B-E720-43AC-A8F1-C2B5BF6D6BAC}" destId="{16F91C44-261E-482F-8D24-8A226AD04A4F}" srcOrd="0" destOrd="0" presId="urn:microsoft.com/office/officeart/2005/8/layout/hierarchy2"/>
    <dgm:cxn modelId="{5014E133-E903-452E-8268-72FF311E4E72}" type="presOf" srcId="{E11027DA-ADE0-49A4-8183-8A5B8975D84E}" destId="{C481357B-29E2-409E-9E08-C5FB6F92452F}" srcOrd="0" destOrd="0" presId="urn:microsoft.com/office/officeart/2005/8/layout/hierarchy2"/>
    <dgm:cxn modelId="{F402823C-000A-4A36-BD2E-EE3B16BA3A4B}" type="presOf" srcId="{933F49BD-9592-4366-8E04-4F9F890E32CA}" destId="{2B683DE4-A8FB-48FE-9728-C8BED778EB85}" srcOrd="0" destOrd="0" presId="urn:microsoft.com/office/officeart/2005/8/layout/hierarchy2"/>
    <dgm:cxn modelId="{8D2B8744-E2E8-4013-B0E7-CD4225BCCAFF}" type="presOf" srcId="{95A9E72B-F240-439C-B065-C131598D6E36}" destId="{2B375433-4C8A-46A2-B64B-3F65AD578ED1}" srcOrd="0" destOrd="0" presId="urn:microsoft.com/office/officeart/2005/8/layout/hierarchy2"/>
    <dgm:cxn modelId="{EEF5D16D-7F7B-4C4A-85DA-C21A414BC2A7}" type="presOf" srcId="{5E17205B-E720-43AC-A8F1-C2B5BF6D6BAC}" destId="{B4881E4B-CA57-4211-BE63-529478547230}" srcOrd="1" destOrd="0" presId="urn:microsoft.com/office/officeart/2005/8/layout/hierarchy2"/>
    <dgm:cxn modelId="{75D9BB7B-EE68-4229-B56F-209B018AB44F}" srcId="{E11027DA-ADE0-49A4-8183-8A5B8975D84E}" destId="{933F49BD-9592-4366-8E04-4F9F890E32CA}" srcOrd="1" destOrd="0" parTransId="{5E17205B-E720-43AC-A8F1-C2B5BF6D6BAC}" sibTransId="{2B104BD3-ECD8-47F1-9EB4-F4EBE54AA356}"/>
    <dgm:cxn modelId="{D1A644B6-1A90-47E5-9162-FB5A917CBB87}" type="presOf" srcId="{BACD1EDC-D66E-4027-923B-57A9CFAD8F3A}" destId="{BD5EEB72-972B-4766-B3E8-7B05E87CF03F}" srcOrd="0" destOrd="0" presId="urn:microsoft.com/office/officeart/2005/8/layout/hierarchy2"/>
    <dgm:cxn modelId="{6B44A5DE-4D8F-4108-A82C-EE181EA7CDFD}" srcId="{E11027DA-ADE0-49A4-8183-8A5B8975D84E}" destId="{BACD1EDC-D66E-4027-923B-57A9CFAD8F3A}" srcOrd="0" destOrd="0" parTransId="{399E68EA-57F7-4ADF-8CF5-4968EF70BFEC}" sibTransId="{728DB864-0D66-408A-9AC7-7F951F48C97D}"/>
    <dgm:cxn modelId="{872312EB-985C-4002-B76F-B032DD05CAD0}" srcId="{E30771DB-A91F-4C3A-91AE-51153981CA44}" destId="{E11027DA-ADE0-49A4-8183-8A5B8975D84E}" srcOrd="1" destOrd="0" parTransId="{1CD3B9CE-3F13-4F43-B19E-73A424CAE4DB}" sibTransId="{D79D977F-D51C-4A66-B17A-B5D6372F881B}"/>
    <dgm:cxn modelId="{4FB73181-6490-4E76-8AF1-F1671C5E4A17}" type="presParOf" srcId="{3EDE5D56-FCC1-407A-BD8C-9227CFFB2A03}" destId="{C1956638-8FCA-4670-BBC5-3FA49E5606B8}" srcOrd="0" destOrd="0" presId="urn:microsoft.com/office/officeart/2005/8/layout/hierarchy2"/>
    <dgm:cxn modelId="{B8985F35-E44F-488A-AF7C-DFD7E3915981}" type="presParOf" srcId="{C1956638-8FCA-4670-BBC5-3FA49E5606B8}" destId="{2B375433-4C8A-46A2-B64B-3F65AD578ED1}" srcOrd="0" destOrd="0" presId="urn:microsoft.com/office/officeart/2005/8/layout/hierarchy2"/>
    <dgm:cxn modelId="{8A2BEC31-47E4-4120-ADF9-245351860FE4}" type="presParOf" srcId="{C1956638-8FCA-4670-BBC5-3FA49E5606B8}" destId="{4549603B-9E66-4DF4-87B2-FE8C0AB6AAEE}" srcOrd="1" destOrd="0" presId="urn:microsoft.com/office/officeart/2005/8/layout/hierarchy2"/>
    <dgm:cxn modelId="{A43FB4C0-1334-4325-82FA-445B00141A08}" type="presParOf" srcId="{3EDE5D56-FCC1-407A-BD8C-9227CFFB2A03}" destId="{8F8A9169-E77B-4229-9B17-AF9A310E621D}" srcOrd="1" destOrd="0" presId="urn:microsoft.com/office/officeart/2005/8/layout/hierarchy2"/>
    <dgm:cxn modelId="{4A020668-C5C2-4FBB-8278-575CE20EDDED}" type="presParOf" srcId="{8F8A9169-E77B-4229-9B17-AF9A310E621D}" destId="{C481357B-29E2-409E-9E08-C5FB6F92452F}" srcOrd="0" destOrd="0" presId="urn:microsoft.com/office/officeart/2005/8/layout/hierarchy2"/>
    <dgm:cxn modelId="{E844A810-6051-437B-936B-1781AEB273EE}" type="presParOf" srcId="{8F8A9169-E77B-4229-9B17-AF9A310E621D}" destId="{D2247B59-00A3-464C-BB25-34DECF0D6E1C}" srcOrd="1" destOrd="0" presId="urn:microsoft.com/office/officeart/2005/8/layout/hierarchy2"/>
    <dgm:cxn modelId="{6416A7F1-B41A-440D-B87F-4164E25366F1}" type="presParOf" srcId="{D2247B59-00A3-464C-BB25-34DECF0D6E1C}" destId="{E1163164-DA68-4E80-BCF3-DA1A6AC2B7EA}" srcOrd="0" destOrd="0" presId="urn:microsoft.com/office/officeart/2005/8/layout/hierarchy2"/>
    <dgm:cxn modelId="{4A94A21B-54FC-40F9-B83B-FF6274E245C5}" type="presParOf" srcId="{E1163164-DA68-4E80-BCF3-DA1A6AC2B7EA}" destId="{11BE53B1-719C-400F-8CDE-5D71D887CEB3}" srcOrd="0" destOrd="0" presId="urn:microsoft.com/office/officeart/2005/8/layout/hierarchy2"/>
    <dgm:cxn modelId="{78BD43D2-BFCF-4294-A38F-8BAFA94148E5}" type="presParOf" srcId="{D2247B59-00A3-464C-BB25-34DECF0D6E1C}" destId="{2768289E-E7AD-43BA-9C2E-141EB3B947B5}" srcOrd="1" destOrd="0" presId="urn:microsoft.com/office/officeart/2005/8/layout/hierarchy2"/>
    <dgm:cxn modelId="{94491216-19DC-47D3-AFFA-C8949FFAFE0F}" type="presParOf" srcId="{2768289E-E7AD-43BA-9C2E-141EB3B947B5}" destId="{BD5EEB72-972B-4766-B3E8-7B05E87CF03F}" srcOrd="0" destOrd="0" presId="urn:microsoft.com/office/officeart/2005/8/layout/hierarchy2"/>
    <dgm:cxn modelId="{2385B04B-43FA-496D-8DC1-2571248F94DC}" type="presParOf" srcId="{2768289E-E7AD-43BA-9C2E-141EB3B947B5}" destId="{990F5115-5939-4B32-8986-666CC4AB5D26}" srcOrd="1" destOrd="0" presId="urn:microsoft.com/office/officeart/2005/8/layout/hierarchy2"/>
    <dgm:cxn modelId="{55B75A6D-FA33-40F2-8CD1-EF93DAAA6F7A}" type="presParOf" srcId="{D2247B59-00A3-464C-BB25-34DECF0D6E1C}" destId="{16F91C44-261E-482F-8D24-8A226AD04A4F}" srcOrd="2" destOrd="0" presId="urn:microsoft.com/office/officeart/2005/8/layout/hierarchy2"/>
    <dgm:cxn modelId="{D1207388-9747-4130-AAFE-90040DD5BD28}" type="presParOf" srcId="{16F91C44-261E-482F-8D24-8A226AD04A4F}" destId="{B4881E4B-CA57-4211-BE63-529478547230}" srcOrd="0" destOrd="0" presId="urn:microsoft.com/office/officeart/2005/8/layout/hierarchy2"/>
    <dgm:cxn modelId="{CEAB9780-AB01-4A1D-800B-F1A7195E4CCA}" type="presParOf" srcId="{D2247B59-00A3-464C-BB25-34DECF0D6E1C}" destId="{872F85D7-1A9C-46D0-A32C-F2736EDEED49}" srcOrd="3" destOrd="0" presId="urn:microsoft.com/office/officeart/2005/8/layout/hierarchy2"/>
    <dgm:cxn modelId="{AB431B33-74CD-42BC-9536-980193D73B6B}" type="presParOf" srcId="{872F85D7-1A9C-46D0-A32C-F2736EDEED49}" destId="{2B683DE4-A8FB-48FE-9728-C8BED778EB85}" srcOrd="0" destOrd="0" presId="urn:microsoft.com/office/officeart/2005/8/layout/hierarchy2"/>
    <dgm:cxn modelId="{DF4D855C-EB20-4064-A722-623DA2244B8A}" type="presParOf" srcId="{872F85D7-1A9C-46D0-A32C-F2736EDEED49}" destId="{9C0FE142-DD75-48C9-9D78-1CF4C44A262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D8F0C7-4506-434A-96FC-163286051F4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ED91556-3EDC-4DE9-A747-A993373D595B}">
      <dgm:prSet custT="1"/>
      <dgm:spPr/>
      <dgm:t>
        <a:bodyPr/>
        <a:lstStyle/>
        <a:p>
          <a:r>
            <a:rPr lang="en-US" sz="1600"/>
            <a:t>The single “optimal” tree didn’t do any better (in fact significantly worse) than linear regression</a:t>
          </a:r>
        </a:p>
      </dgm:t>
    </dgm:pt>
    <dgm:pt modelId="{0B92B585-5C17-4F34-8E1A-E1287FBF3EFA}" type="parTrans" cxnId="{DF8A144F-CDE9-4BD4-8B63-2D4FA239CB4C}">
      <dgm:prSet/>
      <dgm:spPr/>
      <dgm:t>
        <a:bodyPr/>
        <a:lstStyle/>
        <a:p>
          <a:endParaRPr lang="en-US" sz="2000"/>
        </a:p>
      </dgm:t>
    </dgm:pt>
    <dgm:pt modelId="{1EBEED62-380C-4582-9641-EA7B25C4D67C}" type="sibTrans" cxnId="{DF8A144F-CDE9-4BD4-8B63-2D4FA239CB4C}">
      <dgm:prSet/>
      <dgm:spPr/>
      <dgm:t>
        <a:bodyPr/>
        <a:lstStyle/>
        <a:p>
          <a:endParaRPr lang="en-US" sz="2000"/>
        </a:p>
      </dgm:t>
    </dgm:pt>
    <dgm:pt modelId="{718FEF66-C718-4061-B9C8-8D051C53E1D7}">
      <dgm:prSet custT="1"/>
      <dgm:spPr/>
      <dgm:t>
        <a:bodyPr/>
        <a:lstStyle/>
        <a:p>
          <a:r>
            <a:rPr lang="en-US" sz="1600" dirty="0"/>
            <a:t>What if a small subset of observations overly influenced tree construction?</a:t>
          </a:r>
        </a:p>
      </dgm:t>
    </dgm:pt>
    <dgm:pt modelId="{1DCC2147-6E31-4B68-9E65-339A8C95CEE5}" type="parTrans" cxnId="{FFE24C8A-7DAF-4D84-8B94-0A661E455925}">
      <dgm:prSet custT="1"/>
      <dgm:spPr/>
      <dgm:t>
        <a:bodyPr/>
        <a:lstStyle/>
        <a:p>
          <a:endParaRPr lang="en-US" sz="600"/>
        </a:p>
      </dgm:t>
    </dgm:pt>
    <dgm:pt modelId="{F2A9F3F7-6CF6-4321-99A8-A0D791C2BCE6}" type="sibTrans" cxnId="{FFE24C8A-7DAF-4D84-8B94-0A661E455925}">
      <dgm:prSet/>
      <dgm:spPr/>
      <dgm:t>
        <a:bodyPr/>
        <a:lstStyle/>
        <a:p>
          <a:endParaRPr lang="en-US" sz="2000"/>
        </a:p>
      </dgm:t>
    </dgm:pt>
    <dgm:pt modelId="{CD66EA63-3A96-41B8-A47C-42541A2D7F60}">
      <dgm:prSet custT="1"/>
      <dgm:spPr/>
      <dgm:t>
        <a:bodyPr/>
        <a:lstStyle/>
        <a:p>
          <a:r>
            <a:rPr lang="en-US" sz="1600" dirty="0"/>
            <a:t>What if we had chosen a different variable to split the tree differently at the top? We might have gotten a radically different tree…or lots of different trees…</a:t>
          </a:r>
        </a:p>
      </dgm:t>
    </dgm:pt>
    <dgm:pt modelId="{EF97CEC8-E927-4A14-8272-14FAAEE766FA}" type="parTrans" cxnId="{2EFFE7BF-5549-4E60-BF1B-709FEA15E412}">
      <dgm:prSet custT="1"/>
      <dgm:spPr/>
      <dgm:t>
        <a:bodyPr/>
        <a:lstStyle/>
        <a:p>
          <a:endParaRPr lang="en-US" sz="600"/>
        </a:p>
      </dgm:t>
    </dgm:pt>
    <dgm:pt modelId="{F114CDC5-35FD-4D6F-A8BE-51C8787657BA}" type="sibTrans" cxnId="{2EFFE7BF-5549-4E60-BF1B-709FEA15E412}">
      <dgm:prSet/>
      <dgm:spPr/>
      <dgm:t>
        <a:bodyPr/>
        <a:lstStyle/>
        <a:p>
          <a:endParaRPr lang="en-US" sz="2000"/>
        </a:p>
      </dgm:t>
    </dgm:pt>
    <dgm:pt modelId="{8ACCE32B-7BDA-4B85-9CEA-26978805EFE7}" type="pres">
      <dgm:prSet presAssocID="{D0D8F0C7-4506-434A-96FC-163286051F4C}" presName="diagram" presStyleCnt="0">
        <dgm:presLayoutVars>
          <dgm:chPref val="1"/>
          <dgm:dir/>
          <dgm:animOne val="branch"/>
          <dgm:animLvl val="lvl"/>
          <dgm:resizeHandles val="exact"/>
        </dgm:presLayoutVars>
      </dgm:prSet>
      <dgm:spPr/>
    </dgm:pt>
    <dgm:pt modelId="{DC6735BD-23AF-4B58-BB6A-B7BB4E12D651}" type="pres">
      <dgm:prSet presAssocID="{3ED91556-3EDC-4DE9-A747-A993373D595B}" presName="root1" presStyleCnt="0"/>
      <dgm:spPr/>
    </dgm:pt>
    <dgm:pt modelId="{3A55772C-1829-47C9-9496-AB7E04A6B977}" type="pres">
      <dgm:prSet presAssocID="{3ED91556-3EDC-4DE9-A747-A993373D595B}" presName="LevelOneTextNode" presStyleLbl="node0" presStyleIdx="0" presStyleCnt="1">
        <dgm:presLayoutVars>
          <dgm:chPref val="3"/>
        </dgm:presLayoutVars>
      </dgm:prSet>
      <dgm:spPr/>
    </dgm:pt>
    <dgm:pt modelId="{59571A1C-55DA-476F-B2EA-46C7942474ED}" type="pres">
      <dgm:prSet presAssocID="{3ED91556-3EDC-4DE9-A747-A993373D595B}" presName="level2hierChild" presStyleCnt="0"/>
      <dgm:spPr/>
    </dgm:pt>
    <dgm:pt modelId="{FEE5B3D6-58AD-4C28-9162-9ADEFED59D6F}" type="pres">
      <dgm:prSet presAssocID="{1DCC2147-6E31-4B68-9E65-339A8C95CEE5}" presName="conn2-1" presStyleLbl="parChTrans1D2" presStyleIdx="0" presStyleCnt="2"/>
      <dgm:spPr/>
    </dgm:pt>
    <dgm:pt modelId="{F985A5A9-1D3E-4D11-9166-66F60863E28D}" type="pres">
      <dgm:prSet presAssocID="{1DCC2147-6E31-4B68-9E65-339A8C95CEE5}" presName="connTx" presStyleLbl="parChTrans1D2" presStyleIdx="0" presStyleCnt="2"/>
      <dgm:spPr/>
    </dgm:pt>
    <dgm:pt modelId="{86C1A60C-87E2-49A4-8696-8ADA591B4C48}" type="pres">
      <dgm:prSet presAssocID="{718FEF66-C718-4061-B9C8-8D051C53E1D7}" presName="root2" presStyleCnt="0"/>
      <dgm:spPr/>
    </dgm:pt>
    <dgm:pt modelId="{CE9C2DE0-8DCE-4F07-95C6-E3284FAA7DA7}" type="pres">
      <dgm:prSet presAssocID="{718FEF66-C718-4061-B9C8-8D051C53E1D7}" presName="LevelTwoTextNode" presStyleLbl="node2" presStyleIdx="0" presStyleCnt="2">
        <dgm:presLayoutVars>
          <dgm:chPref val="3"/>
        </dgm:presLayoutVars>
      </dgm:prSet>
      <dgm:spPr/>
    </dgm:pt>
    <dgm:pt modelId="{56B341BE-6367-4672-A674-54F80BEB1512}" type="pres">
      <dgm:prSet presAssocID="{718FEF66-C718-4061-B9C8-8D051C53E1D7}" presName="level3hierChild" presStyleCnt="0"/>
      <dgm:spPr/>
    </dgm:pt>
    <dgm:pt modelId="{7BFF4F75-2661-45F3-B622-02E377DECB11}" type="pres">
      <dgm:prSet presAssocID="{EF97CEC8-E927-4A14-8272-14FAAEE766FA}" presName="conn2-1" presStyleLbl="parChTrans1D2" presStyleIdx="1" presStyleCnt="2"/>
      <dgm:spPr/>
    </dgm:pt>
    <dgm:pt modelId="{D2520FE9-0267-4E91-BF97-EC3144472863}" type="pres">
      <dgm:prSet presAssocID="{EF97CEC8-E927-4A14-8272-14FAAEE766FA}" presName="connTx" presStyleLbl="parChTrans1D2" presStyleIdx="1" presStyleCnt="2"/>
      <dgm:spPr/>
    </dgm:pt>
    <dgm:pt modelId="{CA37C2EE-A4E9-426D-A09B-8D994AE6684D}" type="pres">
      <dgm:prSet presAssocID="{CD66EA63-3A96-41B8-A47C-42541A2D7F60}" presName="root2" presStyleCnt="0"/>
      <dgm:spPr/>
    </dgm:pt>
    <dgm:pt modelId="{8488A4F2-B2C3-486D-80FC-C6DF212B3251}" type="pres">
      <dgm:prSet presAssocID="{CD66EA63-3A96-41B8-A47C-42541A2D7F60}" presName="LevelTwoTextNode" presStyleLbl="node2" presStyleIdx="1" presStyleCnt="2" custScaleY="147251">
        <dgm:presLayoutVars>
          <dgm:chPref val="3"/>
        </dgm:presLayoutVars>
      </dgm:prSet>
      <dgm:spPr/>
    </dgm:pt>
    <dgm:pt modelId="{57FA94C6-410D-4F9F-BF36-DC74F3B0BB14}" type="pres">
      <dgm:prSet presAssocID="{CD66EA63-3A96-41B8-A47C-42541A2D7F60}" presName="level3hierChild" presStyleCnt="0"/>
      <dgm:spPr/>
    </dgm:pt>
  </dgm:ptLst>
  <dgm:cxnLst>
    <dgm:cxn modelId="{AC72D233-05BF-459D-A133-2F4ACB8412AB}" type="presOf" srcId="{CD66EA63-3A96-41B8-A47C-42541A2D7F60}" destId="{8488A4F2-B2C3-486D-80FC-C6DF212B3251}" srcOrd="0" destOrd="0" presId="urn:microsoft.com/office/officeart/2005/8/layout/hierarchy2"/>
    <dgm:cxn modelId="{F5BE203F-C3EA-4C8F-8BC2-877B55BCC398}" type="presOf" srcId="{718FEF66-C718-4061-B9C8-8D051C53E1D7}" destId="{CE9C2DE0-8DCE-4F07-95C6-E3284FAA7DA7}" srcOrd="0" destOrd="0" presId="urn:microsoft.com/office/officeart/2005/8/layout/hierarchy2"/>
    <dgm:cxn modelId="{4D298D40-0C40-4FD3-B95F-9D2C443CF8E0}" type="presOf" srcId="{1DCC2147-6E31-4B68-9E65-339A8C95CEE5}" destId="{F985A5A9-1D3E-4D11-9166-66F60863E28D}" srcOrd="1" destOrd="0" presId="urn:microsoft.com/office/officeart/2005/8/layout/hierarchy2"/>
    <dgm:cxn modelId="{434C5B65-695B-4D8F-89F6-0A2A4E1A1B05}" type="presOf" srcId="{EF97CEC8-E927-4A14-8272-14FAAEE766FA}" destId="{D2520FE9-0267-4E91-BF97-EC3144472863}" srcOrd="1" destOrd="0" presId="urn:microsoft.com/office/officeart/2005/8/layout/hierarchy2"/>
    <dgm:cxn modelId="{BE96E64D-F101-4010-BB27-9C64D8B1BE09}" type="presOf" srcId="{EF97CEC8-E927-4A14-8272-14FAAEE766FA}" destId="{7BFF4F75-2661-45F3-B622-02E377DECB11}" srcOrd="0" destOrd="0" presId="urn:microsoft.com/office/officeart/2005/8/layout/hierarchy2"/>
    <dgm:cxn modelId="{DF8A144F-CDE9-4BD4-8B63-2D4FA239CB4C}" srcId="{D0D8F0C7-4506-434A-96FC-163286051F4C}" destId="{3ED91556-3EDC-4DE9-A747-A993373D595B}" srcOrd="0" destOrd="0" parTransId="{0B92B585-5C17-4F34-8E1A-E1287FBF3EFA}" sibTransId="{1EBEED62-380C-4582-9641-EA7B25C4D67C}"/>
    <dgm:cxn modelId="{79BC5C76-CE53-4D98-B915-78C645523291}" type="presOf" srcId="{1DCC2147-6E31-4B68-9E65-339A8C95CEE5}" destId="{FEE5B3D6-58AD-4C28-9162-9ADEFED59D6F}" srcOrd="0" destOrd="0" presId="urn:microsoft.com/office/officeart/2005/8/layout/hierarchy2"/>
    <dgm:cxn modelId="{5CE4415A-D51B-4B1B-B9CA-AF61F521BF16}" type="presOf" srcId="{3ED91556-3EDC-4DE9-A747-A993373D595B}" destId="{3A55772C-1829-47C9-9496-AB7E04A6B977}" srcOrd="0" destOrd="0" presId="urn:microsoft.com/office/officeart/2005/8/layout/hierarchy2"/>
    <dgm:cxn modelId="{FFE24C8A-7DAF-4D84-8B94-0A661E455925}" srcId="{3ED91556-3EDC-4DE9-A747-A993373D595B}" destId="{718FEF66-C718-4061-B9C8-8D051C53E1D7}" srcOrd="0" destOrd="0" parTransId="{1DCC2147-6E31-4B68-9E65-339A8C95CEE5}" sibTransId="{F2A9F3F7-6CF6-4321-99A8-A0D791C2BCE6}"/>
    <dgm:cxn modelId="{DCE88194-E8EE-4FBA-ACAD-107AE047052D}" type="presOf" srcId="{D0D8F0C7-4506-434A-96FC-163286051F4C}" destId="{8ACCE32B-7BDA-4B85-9CEA-26978805EFE7}" srcOrd="0" destOrd="0" presId="urn:microsoft.com/office/officeart/2005/8/layout/hierarchy2"/>
    <dgm:cxn modelId="{2EFFE7BF-5549-4E60-BF1B-709FEA15E412}" srcId="{3ED91556-3EDC-4DE9-A747-A993373D595B}" destId="{CD66EA63-3A96-41B8-A47C-42541A2D7F60}" srcOrd="1" destOrd="0" parTransId="{EF97CEC8-E927-4A14-8272-14FAAEE766FA}" sibTransId="{F114CDC5-35FD-4D6F-A8BE-51C8787657BA}"/>
    <dgm:cxn modelId="{DC435836-2A0A-4E82-B34D-BA01767E4255}" type="presParOf" srcId="{8ACCE32B-7BDA-4B85-9CEA-26978805EFE7}" destId="{DC6735BD-23AF-4B58-BB6A-B7BB4E12D651}" srcOrd="0" destOrd="0" presId="urn:microsoft.com/office/officeart/2005/8/layout/hierarchy2"/>
    <dgm:cxn modelId="{FE97C567-8CD8-43B4-97B8-ADD651B6A6D4}" type="presParOf" srcId="{DC6735BD-23AF-4B58-BB6A-B7BB4E12D651}" destId="{3A55772C-1829-47C9-9496-AB7E04A6B977}" srcOrd="0" destOrd="0" presId="urn:microsoft.com/office/officeart/2005/8/layout/hierarchy2"/>
    <dgm:cxn modelId="{B6FC3207-27AA-4D8D-B44A-599ADC75094E}" type="presParOf" srcId="{DC6735BD-23AF-4B58-BB6A-B7BB4E12D651}" destId="{59571A1C-55DA-476F-B2EA-46C7942474ED}" srcOrd="1" destOrd="0" presId="urn:microsoft.com/office/officeart/2005/8/layout/hierarchy2"/>
    <dgm:cxn modelId="{5552979E-F8FF-4F8C-8EA1-85D86A0E2BC2}" type="presParOf" srcId="{59571A1C-55DA-476F-B2EA-46C7942474ED}" destId="{FEE5B3D6-58AD-4C28-9162-9ADEFED59D6F}" srcOrd="0" destOrd="0" presId="urn:microsoft.com/office/officeart/2005/8/layout/hierarchy2"/>
    <dgm:cxn modelId="{31C84BBF-6EB7-4062-88E4-DF7B94F058A8}" type="presParOf" srcId="{FEE5B3D6-58AD-4C28-9162-9ADEFED59D6F}" destId="{F985A5A9-1D3E-4D11-9166-66F60863E28D}" srcOrd="0" destOrd="0" presId="urn:microsoft.com/office/officeart/2005/8/layout/hierarchy2"/>
    <dgm:cxn modelId="{DFF4CEFE-1D27-438A-BD2C-EEAEF80A0037}" type="presParOf" srcId="{59571A1C-55DA-476F-B2EA-46C7942474ED}" destId="{86C1A60C-87E2-49A4-8696-8ADA591B4C48}" srcOrd="1" destOrd="0" presId="urn:microsoft.com/office/officeart/2005/8/layout/hierarchy2"/>
    <dgm:cxn modelId="{0C2A35BF-5577-43C9-8640-81156560854B}" type="presParOf" srcId="{86C1A60C-87E2-49A4-8696-8ADA591B4C48}" destId="{CE9C2DE0-8DCE-4F07-95C6-E3284FAA7DA7}" srcOrd="0" destOrd="0" presId="urn:microsoft.com/office/officeart/2005/8/layout/hierarchy2"/>
    <dgm:cxn modelId="{ED932FB1-609F-4403-AADF-7C801823ECD9}" type="presParOf" srcId="{86C1A60C-87E2-49A4-8696-8ADA591B4C48}" destId="{56B341BE-6367-4672-A674-54F80BEB1512}" srcOrd="1" destOrd="0" presId="urn:microsoft.com/office/officeart/2005/8/layout/hierarchy2"/>
    <dgm:cxn modelId="{B00DBD4E-C90A-4911-BB7B-5CEDF5E854E3}" type="presParOf" srcId="{59571A1C-55DA-476F-B2EA-46C7942474ED}" destId="{7BFF4F75-2661-45F3-B622-02E377DECB11}" srcOrd="2" destOrd="0" presId="urn:microsoft.com/office/officeart/2005/8/layout/hierarchy2"/>
    <dgm:cxn modelId="{AD546212-9F62-498D-B6FF-2AC6D8B807C1}" type="presParOf" srcId="{7BFF4F75-2661-45F3-B622-02E377DECB11}" destId="{D2520FE9-0267-4E91-BF97-EC3144472863}" srcOrd="0" destOrd="0" presId="urn:microsoft.com/office/officeart/2005/8/layout/hierarchy2"/>
    <dgm:cxn modelId="{EF8B955B-C423-47A9-8628-1CBA929C14E4}" type="presParOf" srcId="{59571A1C-55DA-476F-B2EA-46C7942474ED}" destId="{CA37C2EE-A4E9-426D-A09B-8D994AE6684D}" srcOrd="3" destOrd="0" presId="urn:microsoft.com/office/officeart/2005/8/layout/hierarchy2"/>
    <dgm:cxn modelId="{9DE5BFE6-D9CE-4326-A73D-833FF0A76E18}" type="presParOf" srcId="{CA37C2EE-A4E9-426D-A09B-8D994AE6684D}" destId="{8488A4F2-B2C3-486D-80FC-C6DF212B3251}" srcOrd="0" destOrd="0" presId="urn:microsoft.com/office/officeart/2005/8/layout/hierarchy2"/>
    <dgm:cxn modelId="{DAF567CF-98A2-4D9E-B972-79738ACEFAF5}" type="presParOf" srcId="{CA37C2EE-A4E9-426D-A09B-8D994AE6684D}" destId="{57FA94C6-410D-4F9F-BF36-DC74F3B0BB1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57EFDB9-DE48-45DF-9BC6-8062C04EC15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9794E0D-BC96-44A6-8C5C-259BDF3FE464}">
      <dgm:prSet/>
      <dgm:spPr/>
      <dgm:t>
        <a:bodyPr/>
        <a:lstStyle/>
        <a:p>
          <a:r>
            <a:rPr lang="en-US" dirty="0"/>
            <a:t>Sometimes the consensus of a lot of weak models can result in a better prediction than a single strong model.</a:t>
          </a:r>
        </a:p>
      </dgm:t>
    </dgm:pt>
    <dgm:pt modelId="{1817ABF8-CC96-44E8-AC0D-01F53EBF4B59}" type="parTrans" cxnId="{7A41D43E-F26B-44A1-AB4E-522CB556C0A8}">
      <dgm:prSet/>
      <dgm:spPr/>
      <dgm:t>
        <a:bodyPr/>
        <a:lstStyle/>
        <a:p>
          <a:endParaRPr lang="en-US"/>
        </a:p>
      </dgm:t>
    </dgm:pt>
    <dgm:pt modelId="{39E63A4A-BBA3-4979-8681-1B93A97C2D2F}" type="sibTrans" cxnId="{7A41D43E-F26B-44A1-AB4E-522CB556C0A8}">
      <dgm:prSet/>
      <dgm:spPr/>
      <dgm:t>
        <a:bodyPr/>
        <a:lstStyle/>
        <a:p>
          <a:endParaRPr lang="en-US"/>
        </a:p>
      </dgm:t>
    </dgm:pt>
    <dgm:pt modelId="{BCC99FD4-74C7-4310-87BD-7B7B6B8F83C4}">
      <dgm:prSet/>
      <dgm:spPr/>
      <dgm:t>
        <a:bodyPr/>
        <a:lstStyle/>
        <a:p>
          <a:r>
            <a:rPr lang="en-US" dirty="0"/>
            <a:t>We can develop an “ensemble” of models, each of which does an OK job of predicting a subset of responses or considering a particular part of the functional relationship.</a:t>
          </a:r>
        </a:p>
      </dgm:t>
    </dgm:pt>
    <dgm:pt modelId="{29FDEEBA-912B-447E-AB6E-7EF45286E261}" type="parTrans" cxnId="{886AEDE1-A80A-4DC6-8326-52153F21D677}">
      <dgm:prSet/>
      <dgm:spPr/>
      <dgm:t>
        <a:bodyPr/>
        <a:lstStyle/>
        <a:p>
          <a:endParaRPr lang="en-US"/>
        </a:p>
      </dgm:t>
    </dgm:pt>
    <dgm:pt modelId="{9C03BC04-0F4C-4653-97E5-CBDD2260F427}" type="sibTrans" cxnId="{886AEDE1-A80A-4DC6-8326-52153F21D677}">
      <dgm:prSet/>
      <dgm:spPr/>
      <dgm:t>
        <a:bodyPr/>
        <a:lstStyle/>
        <a:p>
          <a:endParaRPr lang="en-US"/>
        </a:p>
      </dgm:t>
    </dgm:pt>
    <dgm:pt modelId="{E30FFFD2-8060-44BF-8BFA-FDC567AC206D}">
      <dgm:prSet/>
      <dgm:spPr/>
      <dgm:t>
        <a:bodyPr/>
        <a:lstStyle/>
        <a:p>
          <a:r>
            <a:rPr lang="en-US" dirty="0"/>
            <a:t>Consider the tree at right, predicting the SF-12 Physical Component Score as a function of covariates, including:</a:t>
          </a:r>
        </a:p>
      </dgm:t>
    </dgm:pt>
    <dgm:pt modelId="{84134996-46F1-44EE-A857-54F6DF6A1153}" type="parTrans" cxnId="{435F7284-E523-40F2-8950-222BFFF71032}">
      <dgm:prSet/>
      <dgm:spPr/>
      <dgm:t>
        <a:bodyPr/>
        <a:lstStyle/>
        <a:p>
          <a:endParaRPr lang="en-US"/>
        </a:p>
      </dgm:t>
    </dgm:pt>
    <dgm:pt modelId="{54831FA0-5A7F-4ECA-B824-F00FCBC29719}" type="sibTrans" cxnId="{435F7284-E523-40F2-8950-222BFFF71032}">
      <dgm:prSet/>
      <dgm:spPr/>
      <dgm:t>
        <a:bodyPr/>
        <a:lstStyle/>
        <a:p>
          <a:endParaRPr lang="en-US"/>
        </a:p>
      </dgm:t>
    </dgm:pt>
    <dgm:pt modelId="{4F3F0AAB-41F7-4F05-B303-CAC995A056EC}">
      <dgm:prSet/>
      <dgm:spPr/>
      <dgm:t>
        <a:bodyPr/>
        <a:lstStyle/>
        <a:p>
          <a:r>
            <a:rPr lang="en-US"/>
            <a:t>Age, sex, region, family size, race, ethnicity, marital status, education, BMI, income, poverty status, risk attitude,  insurance coverage, usual source of care </a:t>
          </a:r>
        </a:p>
      </dgm:t>
    </dgm:pt>
    <dgm:pt modelId="{C2C88BFF-001E-4279-9A14-A74BCFC60F7A}" type="parTrans" cxnId="{98B32568-64C2-4E60-A5EF-7D7146CFB2F9}">
      <dgm:prSet/>
      <dgm:spPr/>
      <dgm:t>
        <a:bodyPr/>
        <a:lstStyle/>
        <a:p>
          <a:endParaRPr lang="en-US"/>
        </a:p>
      </dgm:t>
    </dgm:pt>
    <dgm:pt modelId="{799CDA12-FAE9-421D-B692-A644E3113AD1}" type="sibTrans" cxnId="{98B32568-64C2-4E60-A5EF-7D7146CFB2F9}">
      <dgm:prSet/>
      <dgm:spPr/>
      <dgm:t>
        <a:bodyPr/>
        <a:lstStyle/>
        <a:p>
          <a:endParaRPr lang="en-US"/>
        </a:p>
      </dgm:t>
    </dgm:pt>
    <dgm:pt modelId="{13D46D54-6EBE-4C76-8664-63754BDA56FE}">
      <dgm:prSet/>
      <dgm:spPr/>
      <dgm:t>
        <a:bodyPr/>
        <a:lstStyle/>
        <a:p>
          <a:r>
            <a:rPr lang="en-US"/>
            <a:t>What would the tree have looked like if we didn’t split on AGE?</a:t>
          </a:r>
        </a:p>
      </dgm:t>
    </dgm:pt>
    <dgm:pt modelId="{5DCD6481-922F-4256-A7AD-C92058536833}" type="parTrans" cxnId="{0DB22DAF-8430-4131-B65B-F72BBDD711F1}">
      <dgm:prSet/>
      <dgm:spPr/>
      <dgm:t>
        <a:bodyPr/>
        <a:lstStyle/>
        <a:p>
          <a:endParaRPr lang="en-US"/>
        </a:p>
      </dgm:t>
    </dgm:pt>
    <dgm:pt modelId="{E2ADF89F-498E-4DE4-A390-F6246B5D0EAD}" type="sibTrans" cxnId="{0DB22DAF-8430-4131-B65B-F72BBDD711F1}">
      <dgm:prSet/>
      <dgm:spPr/>
      <dgm:t>
        <a:bodyPr/>
        <a:lstStyle/>
        <a:p>
          <a:endParaRPr lang="en-US"/>
        </a:p>
      </dgm:t>
    </dgm:pt>
    <dgm:pt modelId="{52514D33-2BD1-401B-AC58-09DD5DBB384D}">
      <dgm:prSet/>
      <dgm:spPr/>
      <dgm:t>
        <a:bodyPr/>
        <a:lstStyle/>
        <a:p>
          <a:r>
            <a:rPr lang="en-US"/>
            <a:t>Maybe a subset of observations had really strong relationships with AGE, and a future sample might miss them?</a:t>
          </a:r>
        </a:p>
      </dgm:t>
    </dgm:pt>
    <dgm:pt modelId="{7B9C65AF-5DA4-426D-8869-9F7D41B2F40E}" type="parTrans" cxnId="{74FADA74-DED3-4942-8B46-426AE538630D}">
      <dgm:prSet/>
      <dgm:spPr/>
      <dgm:t>
        <a:bodyPr/>
        <a:lstStyle/>
        <a:p>
          <a:endParaRPr lang="en-US"/>
        </a:p>
      </dgm:t>
    </dgm:pt>
    <dgm:pt modelId="{9716C19F-1774-4C45-B481-D1554608946D}" type="sibTrans" cxnId="{74FADA74-DED3-4942-8B46-426AE538630D}">
      <dgm:prSet/>
      <dgm:spPr/>
      <dgm:t>
        <a:bodyPr/>
        <a:lstStyle/>
        <a:p>
          <a:endParaRPr lang="en-US"/>
        </a:p>
      </dgm:t>
    </dgm:pt>
    <dgm:pt modelId="{99B7456D-0AD7-46B4-ACD2-97F754BF3E19}">
      <dgm:prSet/>
      <dgm:spPr/>
      <dgm:t>
        <a:bodyPr/>
        <a:lstStyle/>
        <a:p>
          <a:r>
            <a:rPr lang="en-US"/>
            <a:t>Maybe AGE is so strong that it “masks” other relationships down the tree that may work well for a subset of observations</a:t>
          </a:r>
        </a:p>
      </dgm:t>
    </dgm:pt>
    <dgm:pt modelId="{E4D9D4B0-9F3C-402D-8DF8-D1D958530A7E}" type="parTrans" cxnId="{CFD7CBFD-382C-43ED-AA5A-01A885DB9D4D}">
      <dgm:prSet/>
      <dgm:spPr/>
      <dgm:t>
        <a:bodyPr/>
        <a:lstStyle/>
        <a:p>
          <a:endParaRPr lang="en-US"/>
        </a:p>
      </dgm:t>
    </dgm:pt>
    <dgm:pt modelId="{26B36C67-8965-4CDA-8FB8-31A8E879F40A}" type="sibTrans" cxnId="{CFD7CBFD-382C-43ED-AA5A-01A885DB9D4D}">
      <dgm:prSet/>
      <dgm:spPr/>
      <dgm:t>
        <a:bodyPr/>
        <a:lstStyle/>
        <a:p>
          <a:endParaRPr lang="en-US"/>
        </a:p>
      </dgm:t>
    </dgm:pt>
    <dgm:pt modelId="{FF60EC94-7D94-4AA9-BDBB-31627CD21463}">
      <dgm:prSet/>
      <dgm:spPr/>
      <dgm:t>
        <a:bodyPr/>
        <a:lstStyle/>
        <a:p>
          <a:r>
            <a:rPr lang="en-US" dirty="0"/>
            <a:t>Ironically, we don’t want strong models because they will be highly correlated.</a:t>
          </a:r>
        </a:p>
      </dgm:t>
    </dgm:pt>
    <dgm:pt modelId="{F27C3FA2-7FDE-4108-8604-D059728876AA}" type="parTrans" cxnId="{269DEE8B-8AC6-4A0B-84E3-6F9289600ACD}">
      <dgm:prSet/>
      <dgm:spPr/>
      <dgm:t>
        <a:bodyPr/>
        <a:lstStyle/>
        <a:p>
          <a:endParaRPr lang="en-US"/>
        </a:p>
      </dgm:t>
    </dgm:pt>
    <dgm:pt modelId="{4D14C9A8-E04D-4D47-AFE9-5E178A9AA161}" type="sibTrans" cxnId="{269DEE8B-8AC6-4A0B-84E3-6F9289600ACD}">
      <dgm:prSet/>
      <dgm:spPr/>
      <dgm:t>
        <a:bodyPr/>
        <a:lstStyle/>
        <a:p>
          <a:endParaRPr lang="en-US"/>
        </a:p>
      </dgm:t>
    </dgm:pt>
    <dgm:pt modelId="{3173E79E-8CA0-4EF7-B138-4570456C8398}" type="pres">
      <dgm:prSet presAssocID="{D57EFDB9-DE48-45DF-9BC6-8062C04EC15B}" presName="Name0" presStyleCnt="0">
        <dgm:presLayoutVars>
          <dgm:dir/>
          <dgm:animLvl val="lvl"/>
          <dgm:resizeHandles val="exact"/>
        </dgm:presLayoutVars>
      </dgm:prSet>
      <dgm:spPr/>
    </dgm:pt>
    <dgm:pt modelId="{8310D1A8-FACF-49A5-9369-132FEB1139D3}" type="pres">
      <dgm:prSet presAssocID="{D9794E0D-BC96-44A6-8C5C-259BDF3FE464}" presName="linNode" presStyleCnt="0"/>
      <dgm:spPr/>
    </dgm:pt>
    <dgm:pt modelId="{4E3D1848-4D96-4FF9-859F-DAAC340D4A59}" type="pres">
      <dgm:prSet presAssocID="{D9794E0D-BC96-44A6-8C5C-259BDF3FE464}" presName="parentText" presStyleLbl="node1" presStyleIdx="0" presStyleCnt="3">
        <dgm:presLayoutVars>
          <dgm:chMax val="1"/>
          <dgm:bulletEnabled val="1"/>
        </dgm:presLayoutVars>
      </dgm:prSet>
      <dgm:spPr/>
    </dgm:pt>
    <dgm:pt modelId="{B35C747E-948D-4F20-99F2-CAE36C78DD7F}" type="pres">
      <dgm:prSet presAssocID="{D9794E0D-BC96-44A6-8C5C-259BDF3FE464}" presName="descendantText" presStyleLbl="alignAccFollowNode1" presStyleIdx="0" presStyleCnt="3">
        <dgm:presLayoutVars>
          <dgm:bulletEnabled val="1"/>
        </dgm:presLayoutVars>
      </dgm:prSet>
      <dgm:spPr/>
    </dgm:pt>
    <dgm:pt modelId="{26F24486-B6FA-49E7-9933-F79F573134C5}" type="pres">
      <dgm:prSet presAssocID="{39E63A4A-BBA3-4979-8681-1B93A97C2D2F}" presName="sp" presStyleCnt="0"/>
      <dgm:spPr/>
    </dgm:pt>
    <dgm:pt modelId="{DA7BD378-C5BA-4487-851B-4C679EFBF644}" type="pres">
      <dgm:prSet presAssocID="{E30FFFD2-8060-44BF-8BFA-FDC567AC206D}" presName="linNode" presStyleCnt="0"/>
      <dgm:spPr/>
    </dgm:pt>
    <dgm:pt modelId="{DC13B914-0A2C-4FA6-83BB-B0614863F8AE}" type="pres">
      <dgm:prSet presAssocID="{E30FFFD2-8060-44BF-8BFA-FDC567AC206D}" presName="parentText" presStyleLbl="node1" presStyleIdx="1" presStyleCnt="3">
        <dgm:presLayoutVars>
          <dgm:chMax val="1"/>
          <dgm:bulletEnabled val="1"/>
        </dgm:presLayoutVars>
      </dgm:prSet>
      <dgm:spPr/>
    </dgm:pt>
    <dgm:pt modelId="{37B36511-9447-4D92-B132-287527722C00}" type="pres">
      <dgm:prSet presAssocID="{E30FFFD2-8060-44BF-8BFA-FDC567AC206D}" presName="descendantText" presStyleLbl="alignAccFollowNode1" presStyleIdx="1" presStyleCnt="3">
        <dgm:presLayoutVars>
          <dgm:bulletEnabled val="1"/>
        </dgm:presLayoutVars>
      </dgm:prSet>
      <dgm:spPr/>
    </dgm:pt>
    <dgm:pt modelId="{36F07C3E-3654-481E-9E03-E18FC0991F7D}" type="pres">
      <dgm:prSet presAssocID="{54831FA0-5A7F-4ECA-B824-F00FCBC29719}" presName="sp" presStyleCnt="0"/>
      <dgm:spPr/>
    </dgm:pt>
    <dgm:pt modelId="{767145E9-F5F9-46DD-9CE0-28AC7088219B}" type="pres">
      <dgm:prSet presAssocID="{13D46D54-6EBE-4C76-8664-63754BDA56FE}" presName="linNode" presStyleCnt="0"/>
      <dgm:spPr/>
    </dgm:pt>
    <dgm:pt modelId="{D5A142FD-7425-4E48-8290-D5289D5CBA91}" type="pres">
      <dgm:prSet presAssocID="{13D46D54-6EBE-4C76-8664-63754BDA56FE}" presName="parentText" presStyleLbl="node1" presStyleIdx="2" presStyleCnt="3">
        <dgm:presLayoutVars>
          <dgm:chMax val="1"/>
          <dgm:bulletEnabled val="1"/>
        </dgm:presLayoutVars>
      </dgm:prSet>
      <dgm:spPr/>
    </dgm:pt>
    <dgm:pt modelId="{AC456028-C0BC-469C-8C78-B47172B0182F}" type="pres">
      <dgm:prSet presAssocID="{13D46D54-6EBE-4C76-8664-63754BDA56FE}" presName="descendantText" presStyleLbl="alignAccFollowNode1" presStyleIdx="2" presStyleCnt="3">
        <dgm:presLayoutVars>
          <dgm:bulletEnabled val="1"/>
        </dgm:presLayoutVars>
      </dgm:prSet>
      <dgm:spPr/>
    </dgm:pt>
  </dgm:ptLst>
  <dgm:cxnLst>
    <dgm:cxn modelId="{28703104-E32C-4AE3-B584-F797B0406059}" type="presOf" srcId="{D57EFDB9-DE48-45DF-9BC6-8062C04EC15B}" destId="{3173E79E-8CA0-4EF7-B138-4570456C8398}" srcOrd="0" destOrd="0" presId="urn:microsoft.com/office/officeart/2005/8/layout/vList5"/>
    <dgm:cxn modelId="{53C24C09-7736-4B43-9B96-1390379E79AD}" type="presOf" srcId="{BCC99FD4-74C7-4310-87BD-7B7B6B8F83C4}" destId="{B35C747E-948D-4F20-99F2-CAE36C78DD7F}" srcOrd="0" destOrd="0" presId="urn:microsoft.com/office/officeart/2005/8/layout/vList5"/>
    <dgm:cxn modelId="{FD9A051E-1917-4637-A94A-FF37204D63C3}" type="presOf" srcId="{4F3F0AAB-41F7-4F05-B303-CAC995A056EC}" destId="{37B36511-9447-4D92-B132-287527722C00}" srcOrd="0" destOrd="0" presId="urn:microsoft.com/office/officeart/2005/8/layout/vList5"/>
    <dgm:cxn modelId="{FF4F2622-75B2-460D-8DFA-1EDB82F71460}" type="presOf" srcId="{99B7456D-0AD7-46B4-ACD2-97F754BF3E19}" destId="{AC456028-C0BC-469C-8C78-B47172B0182F}" srcOrd="0" destOrd="1" presId="urn:microsoft.com/office/officeart/2005/8/layout/vList5"/>
    <dgm:cxn modelId="{1F649C2C-984F-4853-AC9C-CC3E90F37160}" type="presOf" srcId="{13D46D54-6EBE-4C76-8664-63754BDA56FE}" destId="{D5A142FD-7425-4E48-8290-D5289D5CBA91}" srcOrd="0" destOrd="0" presId="urn:microsoft.com/office/officeart/2005/8/layout/vList5"/>
    <dgm:cxn modelId="{7A41D43E-F26B-44A1-AB4E-522CB556C0A8}" srcId="{D57EFDB9-DE48-45DF-9BC6-8062C04EC15B}" destId="{D9794E0D-BC96-44A6-8C5C-259BDF3FE464}" srcOrd="0" destOrd="0" parTransId="{1817ABF8-CC96-44E8-AC0D-01F53EBF4B59}" sibTransId="{39E63A4A-BBA3-4979-8681-1B93A97C2D2F}"/>
    <dgm:cxn modelId="{170CF75B-4872-4557-A6F5-1A5C10226A16}" type="presOf" srcId="{E30FFFD2-8060-44BF-8BFA-FDC567AC206D}" destId="{DC13B914-0A2C-4FA6-83BB-B0614863F8AE}" srcOrd="0" destOrd="0" presId="urn:microsoft.com/office/officeart/2005/8/layout/vList5"/>
    <dgm:cxn modelId="{98B32568-64C2-4E60-A5EF-7D7146CFB2F9}" srcId="{E30FFFD2-8060-44BF-8BFA-FDC567AC206D}" destId="{4F3F0AAB-41F7-4F05-B303-CAC995A056EC}" srcOrd="0" destOrd="0" parTransId="{C2C88BFF-001E-4279-9A14-A74BCFC60F7A}" sibTransId="{799CDA12-FAE9-421D-B692-A644E3113AD1}"/>
    <dgm:cxn modelId="{74FADA74-DED3-4942-8B46-426AE538630D}" srcId="{13D46D54-6EBE-4C76-8664-63754BDA56FE}" destId="{52514D33-2BD1-401B-AC58-09DD5DBB384D}" srcOrd="0" destOrd="0" parTransId="{7B9C65AF-5DA4-426D-8869-9F7D41B2F40E}" sibTransId="{9716C19F-1774-4C45-B481-D1554608946D}"/>
    <dgm:cxn modelId="{435F7284-E523-40F2-8950-222BFFF71032}" srcId="{D57EFDB9-DE48-45DF-9BC6-8062C04EC15B}" destId="{E30FFFD2-8060-44BF-8BFA-FDC567AC206D}" srcOrd="1" destOrd="0" parTransId="{84134996-46F1-44EE-A857-54F6DF6A1153}" sibTransId="{54831FA0-5A7F-4ECA-B824-F00FCBC29719}"/>
    <dgm:cxn modelId="{3B2A1C8B-3612-4CD4-AE8F-42C9DC2DF1A5}" type="presOf" srcId="{FF60EC94-7D94-4AA9-BDBB-31627CD21463}" destId="{B35C747E-948D-4F20-99F2-CAE36C78DD7F}" srcOrd="0" destOrd="1" presId="urn:microsoft.com/office/officeart/2005/8/layout/vList5"/>
    <dgm:cxn modelId="{269DEE8B-8AC6-4A0B-84E3-6F9289600ACD}" srcId="{D9794E0D-BC96-44A6-8C5C-259BDF3FE464}" destId="{FF60EC94-7D94-4AA9-BDBB-31627CD21463}" srcOrd="1" destOrd="0" parTransId="{F27C3FA2-7FDE-4108-8604-D059728876AA}" sibTransId="{4D14C9A8-E04D-4D47-AFE9-5E178A9AA161}"/>
    <dgm:cxn modelId="{0DB22DAF-8430-4131-B65B-F72BBDD711F1}" srcId="{D57EFDB9-DE48-45DF-9BC6-8062C04EC15B}" destId="{13D46D54-6EBE-4C76-8664-63754BDA56FE}" srcOrd="2" destOrd="0" parTransId="{5DCD6481-922F-4256-A7AD-C92058536833}" sibTransId="{E2ADF89F-498E-4DE4-A390-F6246B5D0EAD}"/>
    <dgm:cxn modelId="{D6AC81C6-30E6-4312-B963-EFEA60313AC2}" type="presOf" srcId="{D9794E0D-BC96-44A6-8C5C-259BDF3FE464}" destId="{4E3D1848-4D96-4FF9-859F-DAAC340D4A59}" srcOrd="0" destOrd="0" presId="urn:microsoft.com/office/officeart/2005/8/layout/vList5"/>
    <dgm:cxn modelId="{8E0DFAD8-4F81-496C-B9DB-3E0155F6DD2D}" type="presOf" srcId="{52514D33-2BD1-401B-AC58-09DD5DBB384D}" destId="{AC456028-C0BC-469C-8C78-B47172B0182F}" srcOrd="0" destOrd="0" presId="urn:microsoft.com/office/officeart/2005/8/layout/vList5"/>
    <dgm:cxn modelId="{886AEDE1-A80A-4DC6-8326-52153F21D677}" srcId="{D9794E0D-BC96-44A6-8C5C-259BDF3FE464}" destId="{BCC99FD4-74C7-4310-87BD-7B7B6B8F83C4}" srcOrd="0" destOrd="0" parTransId="{29FDEEBA-912B-447E-AB6E-7EF45286E261}" sibTransId="{9C03BC04-0F4C-4653-97E5-CBDD2260F427}"/>
    <dgm:cxn modelId="{CFD7CBFD-382C-43ED-AA5A-01A885DB9D4D}" srcId="{13D46D54-6EBE-4C76-8664-63754BDA56FE}" destId="{99B7456D-0AD7-46B4-ACD2-97F754BF3E19}" srcOrd="1" destOrd="0" parTransId="{E4D9D4B0-9F3C-402D-8DF8-D1D958530A7E}" sibTransId="{26B36C67-8965-4CDA-8FB8-31A8E879F40A}"/>
    <dgm:cxn modelId="{973A10E2-6F0D-4779-9F6A-9A9EFF22882D}" type="presParOf" srcId="{3173E79E-8CA0-4EF7-B138-4570456C8398}" destId="{8310D1A8-FACF-49A5-9369-132FEB1139D3}" srcOrd="0" destOrd="0" presId="urn:microsoft.com/office/officeart/2005/8/layout/vList5"/>
    <dgm:cxn modelId="{50AF2F0A-99B8-4FD6-9D0B-F0DD9F7DBE24}" type="presParOf" srcId="{8310D1A8-FACF-49A5-9369-132FEB1139D3}" destId="{4E3D1848-4D96-4FF9-859F-DAAC340D4A59}" srcOrd="0" destOrd="0" presId="urn:microsoft.com/office/officeart/2005/8/layout/vList5"/>
    <dgm:cxn modelId="{BAE63DA4-3EA6-4EA6-8959-314C5EEFC387}" type="presParOf" srcId="{8310D1A8-FACF-49A5-9369-132FEB1139D3}" destId="{B35C747E-948D-4F20-99F2-CAE36C78DD7F}" srcOrd="1" destOrd="0" presId="urn:microsoft.com/office/officeart/2005/8/layout/vList5"/>
    <dgm:cxn modelId="{683BD9EA-E5FF-4748-8810-8F890B5CBFDF}" type="presParOf" srcId="{3173E79E-8CA0-4EF7-B138-4570456C8398}" destId="{26F24486-B6FA-49E7-9933-F79F573134C5}" srcOrd="1" destOrd="0" presId="urn:microsoft.com/office/officeart/2005/8/layout/vList5"/>
    <dgm:cxn modelId="{1DA6892F-4E76-41EB-9BF7-046DD51A8464}" type="presParOf" srcId="{3173E79E-8CA0-4EF7-B138-4570456C8398}" destId="{DA7BD378-C5BA-4487-851B-4C679EFBF644}" srcOrd="2" destOrd="0" presId="urn:microsoft.com/office/officeart/2005/8/layout/vList5"/>
    <dgm:cxn modelId="{65890223-4E13-449D-8197-A8F0ED437E9B}" type="presParOf" srcId="{DA7BD378-C5BA-4487-851B-4C679EFBF644}" destId="{DC13B914-0A2C-4FA6-83BB-B0614863F8AE}" srcOrd="0" destOrd="0" presId="urn:microsoft.com/office/officeart/2005/8/layout/vList5"/>
    <dgm:cxn modelId="{11EFA6EF-AB08-4D15-B761-57102CE8B193}" type="presParOf" srcId="{DA7BD378-C5BA-4487-851B-4C679EFBF644}" destId="{37B36511-9447-4D92-B132-287527722C00}" srcOrd="1" destOrd="0" presId="urn:microsoft.com/office/officeart/2005/8/layout/vList5"/>
    <dgm:cxn modelId="{7C543C31-C014-4118-A35B-74D2C5ECBAA1}" type="presParOf" srcId="{3173E79E-8CA0-4EF7-B138-4570456C8398}" destId="{36F07C3E-3654-481E-9E03-E18FC0991F7D}" srcOrd="3" destOrd="0" presId="urn:microsoft.com/office/officeart/2005/8/layout/vList5"/>
    <dgm:cxn modelId="{B31C3964-5578-4D1A-A009-20C827BF221F}" type="presParOf" srcId="{3173E79E-8CA0-4EF7-B138-4570456C8398}" destId="{767145E9-F5F9-46DD-9CE0-28AC7088219B}" srcOrd="4" destOrd="0" presId="urn:microsoft.com/office/officeart/2005/8/layout/vList5"/>
    <dgm:cxn modelId="{FAB08C04-413C-450B-9098-56C494D0117F}" type="presParOf" srcId="{767145E9-F5F9-46DD-9CE0-28AC7088219B}" destId="{D5A142FD-7425-4E48-8290-D5289D5CBA91}" srcOrd="0" destOrd="0" presId="urn:microsoft.com/office/officeart/2005/8/layout/vList5"/>
    <dgm:cxn modelId="{F1CAC8B8-59E3-4C62-94F9-C83338EE01F8}" type="presParOf" srcId="{767145E9-F5F9-46DD-9CE0-28AC7088219B}" destId="{AC456028-C0BC-469C-8C78-B47172B0182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49654E-63A2-460F-853D-E01FFEA1E94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16E6347-B15B-41C0-A25A-9F34A85E80C6}">
      <dgm:prSet custT="1"/>
      <dgm:spPr/>
      <dgm:t>
        <a:bodyPr/>
        <a:lstStyle/>
        <a:p>
          <a:r>
            <a:rPr lang="en-US" sz="2400" dirty="0"/>
            <a:t>Extreme Gradient Boosting (</a:t>
          </a:r>
          <a:r>
            <a:rPr lang="en-US" sz="2400" dirty="0" err="1"/>
            <a:t>Xgboost</a:t>
          </a:r>
          <a:r>
            <a:rPr lang="en-US" sz="2400" dirty="0"/>
            <a:t>)</a:t>
          </a:r>
        </a:p>
      </dgm:t>
    </dgm:pt>
    <dgm:pt modelId="{C655AFAB-A446-4EEE-A635-642C6318740E}" type="parTrans" cxnId="{93B82778-A3AE-49DD-A1BB-1D491CBF90EA}">
      <dgm:prSet/>
      <dgm:spPr/>
      <dgm:t>
        <a:bodyPr/>
        <a:lstStyle/>
        <a:p>
          <a:endParaRPr lang="en-US"/>
        </a:p>
      </dgm:t>
    </dgm:pt>
    <dgm:pt modelId="{D4F90C6E-E0D3-4185-8906-C1499076764D}" type="sibTrans" cxnId="{93B82778-A3AE-49DD-A1BB-1D491CBF90EA}">
      <dgm:prSet/>
      <dgm:spPr/>
      <dgm:t>
        <a:bodyPr/>
        <a:lstStyle/>
        <a:p>
          <a:endParaRPr lang="en-US"/>
        </a:p>
      </dgm:t>
    </dgm:pt>
    <dgm:pt modelId="{E79F27E1-EB64-413B-9574-E90C41428897}">
      <dgm:prSet/>
      <dgm:spPr/>
      <dgm:t>
        <a:bodyPr/>
        <a:lstStyle/>
        <a:p>
          <a:pPr>
            <a:buNone/>
          </a:pPr>
          <a:r>
            <a:rPr lang="en-US" dirty="0"/>
            <a:t>Several tunable parameters, including:</a:t>
          </a:r>
        </a:p>
      </dgm:t>
    </dgm:pt>
    <dgm:pt modelId="{DE0550AB-30D0-4634-8694-F21C8F16F3E8}" type="parTrans" cxnId="{D2AE7E5D-CA91-4CFF-B311-E652729B4007}">
      <dgm:prSet/>
      <dgm:spPr/>
      <dgm:t>
        <a:bodyPr/>
        <a:lstStyle/>
        <a:p>
          <a:endParaRPr lang="en-US"/>
        </a:p>
      </dgm:t>
    </dgm:pt>
    <dgm:pt modelId="{8E593D2B-978B-416B-8A15-D30FE65FDF44}" type="sibTrans" cxnId="{D2AE7E5D-CA91-4CFF-B311-E652729B4007}">
      <dgm:prSet/>
      <dgm:spPr/>
      <dgm:t>
        <a:bodyPr/>
        <a:lstStyle/>
        <a:p>
          <a:endParaRPr lang="en-US"/>
        </a:p>
      </dgm:t>
    </dgm:pt>
    <dgm:pt modelId="{CD196C69-A4AC-47C7-9FF8-DA4BD226E8B4}">
      <dgm:prSet/>
      <dgm:spPr/>
      <dgm:t>
        <a:bodyPr/>
        <a:lstStyle/>
        <a:p>
          <a:r>
            <a:rPr lang="en-US" dirty="0"/>
            <a:t>Maximum tree depth</a:t>
          </a:r>
        </a:p>
      </dgm:t>
    </dgm:pt>
    <dgm:pt modelId="{7686B2C6-C140-46BE-9B44-5EF3F7E42ECA}" type="parTrans" cxnId="{36D525F8-88B4-482A-A8F1-D13E4046AC1C}">
      <dgm:prSet/>
      <dgm:spPr/>
      <dgm:t>
        <a:bodyPr/>
        <a:lstStyle/>
        <a:p>
          <a:endParaRPr lang="en-US"/>
        </a:p>
      </dgm:t>
    </dgm:pt>
    <dgm:pt modelId="{04B0CC05-8B0E-472F-A75D-DA6E70977702}" type="sibTrans" cxnId="{36D525F8-88B4-482A-A8F1-D13E4046AC1C}">
      <dgm:prSet/>
      <dgm:spPr/>
      <dgm:t>
        <a:bodyPr/>
        <a:lstStyle/>
        <a:p>
          <a:endParaRPr lang="en-US"/>
        </a:p>
      </dgm:t>
    </dgm:pt>
    <dgm:pt modelId="{FD7EB5A6-BC7F-409F-9348-E3F9B921B29C}">
      <dgm:prSet/>
      <dgm:spPr/>
      <dgm:t>
        <a:bodyPr/>
        <a:lstStyle/>
        <a:p>
          <a:r>
            <a:rPr lang="en-US" dirty="0"/>
            <a:t>Minimum size needed to split</a:t>
          </a:r>
        </a:p>
      </dgm:t>
    </dgm:pt>
    <dgm:pt modelId="{0B787E77-5546-4FFE-B052-787410167F03}" type="parTrans" cxnId="{D342C8AC-4365-4019-BC94-A74E6B7E2C73}">
      <dgm:prSet/>
      <dgm:spPr/>
      <dgm:t>
        <a:bodyPr/>
        <a:lstStyle/>
        <a:p>
          <a:endParaRPr lang="en-US"/>
        </a:p>
      </dgm:t>
    </dgm:pt>
    <dgm:pt modelId="{56B92D17-D03F-4271-9891-7CC25726F21D}" type="sibTrans" cxnId="{D342C8AC-4365-4019-BC94-A74E6B7E2C73}">
      <dgm:prSet/>
      <dgm:spPr/>
      <dgm:t>
        <a:bodyPr/>
        <a:lstStyle/>
        <a:p>
          <a:endParaRPr lang="en-US"/>
        </a:p>
      </dgm:t>
    </dgm:pt>
    <dgm:pt modelId="{0913B47F-A42F-43D9-956F-97BA4D7B1D43}">
      <dgm:prSet/>
      <dgm:spPr/>
      <dgm:t>
        <a:bodyPr/>
        <a:lstStyle/>
        <a:p>
          <a:r>
            <a:rPr lang="en-US" dirty="0"/>
            <a:t>Degree of random feature selection</a:t>
          </a:r>
        </a:p>
      </dgm:t>
    </dgm:pt>
    <dgm:pt modelId="{86AEEC9A-CF19-4130-8A05-A38B264F0BC3}" type="parTrans" cxnId="{C35946A6-CB31-49E3-BFDB-B4F79C0A9EE4}">
      <dgm:prSet/>
      <dgm:spPr/>
      <dgm:t>
        <a:bodyPr/>
        <a:lstStyle/>
        <a:p>
          <a:endParaRPr lang="en-US"/>
        </a:p>
      </dgm:t>
    </dgm:pt>
    <dgm:pt modelId="{CC1C4F4E-4F9D-4649-8367-59B4206CC9CA}" type="sibTrans" cxnId="{C35946A6-CB31-49E3-BFDB-B4F79C0A9EE4}">
      <dgm:prSet/>
      <dgm:spPr/>
      <dgm:t>
        <a:bodyPr/>
        <a:lstStyle/>
        <a:p>
          <a:endParaRPr lang="en-US"/>
        </a:p>
      </dgm:t>
    </dgm:pt>
    <dgm:pt modelId="{967854AD-37A8-4C19-9201-1D8812C52967}">
      <dgm:prSet/>
      <dgm:spPr/>
      <dgm:t>
        <a:bodyPr/>
        <a:lstStyle/>
        <a:p>
          <a:r>
            <a:rPr lang="en-US" dirty="0"/>
            <a:t>Degree of random case selection</a:t>
          </a:r>
        </a:p>
      </dgm:t>
    </dgm:pt>
    <dgm:pt modelId="{23DF6AD0-D4BA-4358-9267-574AEF4DA950}" type="parTrans" cxnId="{E41D3658-1C6F-454A-A61F-EC9A5D42CE93}">
      <dgm:prSet/>
      <dgm:spPr/>
      <dgm:t>
        <a:bodyPr/>
        <a:lstStyle/>
        <a:p>
          <a:endParaRPr lang="en-US"/>
        </a:p>
      </dgm:t>
    </dgm:pt>
    <dgm:pt modelId="{B4908F17-3AEB-44BE-82BA-D9563C5B6D44}" type="sibTrans" cxnId="{E41D3658-1C6F-454A-A61F-EC9A5D42CE93}">
      <dgm:prSet/>
      <dgm:spPr/>
      <dgm:t>
        <a:bodyPr/>
        <a:lstStyle/>
        <a:p>
          <a:endParaRPr lang="en-US"/>
        </a:p>
      </dgm:t>
    </dgm:pt>
    <dgm:pt modelId="{D879E760-46DF-41A7-B28E-3EF842CC1942}">
      <dgm:prSet/>
      <dgm:spPr/>
      <dgm:t>
        <a:bodyPr/>
        <a:lstStyle/>
        <a:p>
          <a:r>
            <a:rPr lang="en-US" dirty="0"/>
            <a:t>Number of trees constructed</a:t>
          </a:r>
        </a:p>
      </dgm:t>
    </dgm:pt>
    <dgm:pt modelId="{B4C77EC8-1669-47EB-8541-AC5331E318C1}" type="parTrans" cxnId="{473A46D3-8677-403F-91C7-3E9B118E91DC}">
      <dgm:prSet/>
      <dgm:spPr/>
      <dgm:t>
        <a:bodyPr/>
        <a:lstStyle/>
        <a:p>
          <a:endParaRPr lang="en-US"/>
        </a:p>
      </dgm:t>
    </dgm:pt>
    <dgm:pt modelId="{2DFC61E5-6B8E-4ADE-A069-1F33446357D6}" type="sibTrans" cxnId="{473A46D3-8677-403F-91C7-3E9B118E91DC}">
      <dgm:prSet/>
      <dgm:spPr/>
      <dgm:t>
        <a:bodyPr/>
        <a:lstStyle/>
        <a:p>
          <a:endParaRPr lang="en-US"/>
        </a:p>
      </dgm:t>
    </dgm:pt>
    <dgm:pt modelId="{582A9E9C-2197-4C96-A932-A66F9601313D}">
      <dgm:prSet/>
      <dgm:spPr/>
      <dgm:t>
        <a:bodyPr/>
        <a:lstStyle/>
        <a:p>
          <a:r>
            <a:rPr lang="en-US" dirty="0"/>
            <a:t>eta: learning rate (shrinkage)</a:t>
          </a:r>
        </a:p>
      </dgm:t>
    </dgm:pt>
    <dgm:pt modelId="{08402097-70FA-465F-BA6F-BC7CCB82E940}" type="parTrans" cxnId="{3E510115-3EEE-473C-A889-6A145C3F3768}">
      <dgm:prSet/>
      <dgm:spPr/>
      <dgm:t>
        <a:bodyPr/>
        <a:lstStyle/>
        <a:p>
          <a:endParaRPr lang="en-US"/>
        </a:p>
      </dgm:t>
    </dgm:pt>
    <dgm:pt modelId="{493FDE7F-1A89-4C59-8215-8540344CCEEE}" type="sibTrans" cxnId="{3E510115-3EEE-473C-A889-6A145C3F3768}">
      <dgm:prSet/>
      <dgm:spPr/>
      <dgm:t>
        <a:bodyPr/>
        <a:lstStyle/>
        <a:p>
          <a:endParaRPr lang="en-US"/>
        </a:p>
      </dgm:t>
    </dgm:pt>
    <dgm:pt modelId="{EC8AE153-0F90-44B6-BA03-DA4A9F8C1402}" type="pres">
      <dgm:prSet presAssocID="{5349654E-63A2-460F-853D-E01FFEA1E949}" presName="Name0" presStyleCnt="0">
        <dgm:presLayoutVars>
          <dgm:dir/>
          <dgm:animLvl val="lvl"/>
          <dgm:resizeHandles val="exact"/>
        </dgm:presLayoutVars>
      </dgm:prSet>
      <dgm:spPr/>
    </dgm:pt>
    <dgm:pt modelId="{6044840D-80B2-49D6-8F0F-18C44A594AEB}" type="pres">
      <dgm:prSet presAssocID="{E16E6347-B15B-41C0-A25A-9F34A85E80C6}" presName="composite" presStyleCnt="0"/>
      <dgm:spPr/>
    </dgm:pt>
    <dgm:pt modelId="{92FF2F22-44C1-4FF1-9D9B-A5078ADBA41C}" type="pres">
      <dgm:prSet presAssocID="{E16E6347-B15B-41C0-A25A-9F34A85E80C6}" presName="parTx" presStyleLbl="alignNode1" presStyleIdx="0" presStyleCnt="1">
        <dgm:presLayoutVars>
          <dgm:chMax val="0"/>
          <dgm:chPref val="0"/>
          <dgm:bulletEnabled val="1"/>
        </dgm:presLayoutVars>
      </dgm:prSet>
      <dgm:spPr/>
    </dgm:pt>
    <dgm:pt modelId="{E18F32E7-B5D5-4EF8-A297-2D5D766A37D8}" type="pres">
      <dgm:prSet presAssocID="{E16E6347-B15B-41C0-A25A-9F34A85E80C6}" presName="desTx" presStyleLbl="alignAccFollowNode1" presStyleIdx="0" presStyleCnt="1">
        <dgm:presLayoutVars>
          <dgm:bulletEnabled val="1"/>
        </dgm:presLayoutVars>
      </dgm:prSet>
      <dgm:spPr/>
    </dgm:pt>
  </dgm:ptLst>
  <dgm:cxnLst>
    <dgm:cxn modelId="{3E510115-3EEE-473C-A889-6A145C3F3768}" srcId="{E79F27E1-EB64-413B-9574-E90C41428897}" destId="{582A9E9C-2197-4C96-A932-A66F9601313D}" srcOrd="0" destOrd="0" parTransId="{08402097-70FA-465F-BA6F-BC7CCB82E940}" sibTransId="{493FDE7F-1A89-4C59-8215-8540344CCEEE}"/>
    <dgm:cxn modelId="{99A95A29-7BFB-41A4-86D0-FC0AB83DF6B5}" type="presOf" srcId="{E79F27E1-EB64-413B-9574-E90C41428897}" destId="{E18F32E7-B5D5-4EF8-A297-2D5D766A37D8}" srcOrd="0" destOrd="0" presId="urn:microsoft.com/office/officeart/2005/8/layout/hList1"/>
    <dgm:cxn modelId="{D2AE7E5D-CA91-4CFF-B311-E652729B4007}" srcId="{E16E6347-B15B-41C0-A25A-9F34A85E80C6}" destId="{E79F27E1-EB64-413B-9574-E90C41428897}" srcOrd="0" destOrd="0" parTransId="{DE0550AB-30D0-4634-8694-F21C8F16F3E8}" sibTransId="{8E593D2B-978B-416B-8A15-D30FE65FDF44}"/>
    <dgm:cxn modelId="{6097E842-0AAB-4F38-94D2-C362A759F454}" type="presOf" srcId="{5349654E-63A2-460F-853D-E01FFEA1E949}" destId="{EC8AE153-0F90-44B6-BA03-DA4A9F8C1402}" srcOrd="0" destOrd="0" presId="urn:microsoft.com/office/officeart/2005/8/layout/hList1"/>
    <dgm:cxn modelId="{C5004143-75E5-402D-B432-9AC07DFD9F94}" type="presOf" srcId="{E16E6347-B15B-41C0-A25A-9F34A85E80C6}" destId="{92FF2F22-44C1-4FF1-9D9B-A5078ADBA41C}" srcOrd="0" destOrd="0" presId="urn:microsoft.com/office/officeart/2005/8/layout/hList1"/>
    <dgm:cxn modelId="{92574D77-CE82-49BF-B3BA-7569168CD033}" type="presOf" srcId="{CD196C69-A4AC-47C7-9FF8-DA4BD226E8B4}" destId="{E18F32E7-B5D5-4EF8-A297-2D5D766A37D8}" srcOrd="0" destOrd="2" presId="urn:microsoft.com/office/officeart/2005/8/layout/hList1"/>
    <dgm:cxn modelId="{93B82778-A3AE-49DD-A1BB-1D491CBF90EA}" srcId="{5349654E-63A2-460F-853D-E01FFEA1E949}" destId="{E16E6347-B15B-41C0-A25A-9F34A85E80C6}" srcOrd="0" destOrd="0" parTransId="{C655AFAB-A446-4EEE-A635-642C6318740E}" sibTransId="{D4F90C6E-E0D3-4185-8906-C1499076764D}"/>
    <dgm:cxn modelId="{E41D3658-1C6F-454A-A61F-EC9A5D42CE93}" srcId="{E79F27E1-EB64-413B-9574-E90C41428897}" destId="{967854AD-37A8-4C19-9201-1D8812C52967}" srcOrd="4" destOrd="0" parTransId="{23DF6AD0-D4BA-4358-9267-574AEF4DA950}" sibTransId="{B4908F17-3AEB-44BE-82BA-D9563C5B6D44}"/>
    <dgm:cxn modelId="{86BFBE96-FB4D-4C53-96FB-97D9D8D2DDC2}" type="presOf" srcId="{582A9E9C-2197-4C96-A932-A66F9601313D}" destId="{E18F32E7-B5D5-4EF8-A297-2D5D766A37D8}" srcOrd="0" destOrd="1" presId="urn:microsoft.com/office/officeart/2005/8/layout/hList1"/>
    <dgm:cxn modelId="{6AB51F98-A98C-4FC5-977D-5B55810F4631}" type="presOf" srcId="{D879E760-46DF-41A7-B28E-3EF842CC1942}" destId="{E18F32E7-B5D5-4EF8-A297-2D5D766A37D8}" srcOrd="0" destOrd="6" presId="urn:microsoft.com/office/officeart/2005/8/layout/hList1"/>
    <dgm:cxn modelId="{3BD508A5-D9F6-4ACC-9173-06685CDEC0BA}" type="presOf" srcId="{0913B47F-A42F-43D9-956F-97BA4D7B1D43}" destId="{E18F32E7-B5D5-4EF8-A297-2D5D766A37D8}" srcOrd="0" destOrd="4" presId="urn:microsoft.com/office/officeart/2005/8/layout/hList1"/>
    <dgm:cxn modelId="{C35946A6-CB31-49E3-BFDB-B4F79C0A9EE4}" srcId="{E79F27E1-EB64-413B-9574-E90C41428897}" destId="{0913B47F-A42F-43D9-956F-97BA4D7B1D43}" srcOrd="3" destOrd="0" parTransId="{86AEEC9A-CF19-4130-8A05-A38B264F0BC3}" sibTransId="{CC1C4F4E-4F9D-4649-8367-59B4206CC9CA}"/>
    <dgm:cxn modelId="{D342C8AC-4365-4019-BC94-A74E6B7E2C73}" srcId="{E79F27E1-EB64-413B-9574-E90C41428897}" destId="{FD7EB5A6-BC7F-409F-9348-E3F9B921B29C}" srcOrd="2" destOrd="0" parTransId="{0B787E77-5546-4FFE-B052-787410167F03}" sibTransId="{56B92D17-D03F-4271-9891-7CC25726F21D}"/>
    <dgm:cxn modelId="{473A46D3-8677-403F-91C7-3E9B118E91DC}" srcId="{E79F27E1-EB64-413B-9574-E90C41428897}" destId="{D879E760-46DF-41A7-B28E-3EF842CC1942}" srcOrd="5" destOrd="0" parTransId="{B4C77EC8-1669-47EB-8541-AC5331E318C1}" sibTransId="{2DFC61E5-6B8E-4ADE-A069-1F33446357D6}"/>
    <dgm:cxn modelId="{15760FEB-5327-4CCE-A7CD-BE0E66654B7D}" type="presOf" srcId="{967854AD-37A8-4C19-9201-1D8812C52967}" destId="{E18F32E7-B5D5-4EF8-A297-2D5D766A37D8}" srcOrd="0" destOrd="5" presId="urn:microsoft.com/office/officeart/2005/8/layout/hList1"/>
    <dgm:cxn modelId="{6DE418EC-C319-404A-B998-C5346FBF4EA9}" type="presOf" srcId="{FD7EB5A6-BC7F-409F-9348-E3F9B921B29C}" destId="{E18F32E7-B5D5-4EF8-A297-2D5D766A37D8}" srcOrd="0" destOrd="3" presId="urn:microsoft.com/office/officeart/2005/8/layout/hList1"/>
    <dgm:cxn modelId="{36D525F8-88B4-482A-A8F1-D13E4046AC1C}" srcId="{E79F27E1-EB64-413B-9574-E90C41428897}" destId="{CD196C69-A4AC-47C7-9FF8-DA4BD226E8B4}" srcOrd="1" destOrd="0" parTransId="{7686B2C6-C140-46BE-9B44-5EF3F7E42ECA}" sibTransId="{04B0CC05-8B0E-472F-A75D-DA6E70977702}"/>
    <dgm:cxn modelId="{32CB533C-936A-4549-ADD7-704FABA18533}" type="presParOf" srcId="{EC8AE153-0F90-44B6-BA03-DA4A9F8C1402}" destId="{6044840D-80B2-49D6-8F0F-18C44A594AEB}" srcOrd="0" destOrd="0" presId="urn:microsoft.com/office/officeart/2005/8/layout/hList1"/>
    <dgm:cxn modelId="{7DA9D1F4-B1B7-4E84-AD9F-A5A65ECFD0E0}" type="presParOf" srcId="{6044840D-80B2-49D6-8F0F-18C44A594AEB}" destId="{92FF2F22-44C1-4FF1-9D9B-A5078ADBA41C}" srcOrd="0" destOrd="0" presId="urn:microsoft.com/office/officeart/2005/8/layout/hList1"/>
    <dgm:cxn modelId="{A9B75149-F116-45A6-A21A-177A2F04DC8D}" type="presParOf" srcId="{6044840D-80B2-49D6-8F0F-18C44A594AEB}" destId="{E18F32E7-B5D5-4EF8-A297-2D5D766A37D8}"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2449669-3B66-43A9-A743-23C93B7012B4}"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23391AE1-4634-4B83-9F8E-A41817D70FB2}">
      <dgm:prSet custT="1"/>
      <dgm:spPr/>
      <dgm:t>
        <a:bodyPr/>
        <a:lstStyle/>
        <a:p>
          <a:r>
            <a:rPr lang="en-US" sz="1800" dirty="0"/>
            <a:t>Cross-validation and ensemble construction helps explore predictor importance:</a:t>
          </a:r>
        </a:p>
      </dgm:t>
    </dgm:pt>
    <dgm:pt modelId="{30F24F77-40F4-45AA-94A7-1C356AEBF32A}" type="parTrans" cxnId="{A2EF54B2-9A3E-48A7-805F-11DD79397ECA}">
      <dgm:prSet/>
      <dgm:spPr/>
      <dgm:t>
        <a:bodyPr/>
        <a:lstStyle/>
        <a:p>
          <a:endParaRPr lang="en-US"/>
        </a:p>
      </dgm:t>
    </dgm:pt>
    <dgm:pt modelId="{4AD53C8E-9B4C-490F-8BCC-C0BF52614A2E}" type="sibTrans" cxnId="{A2EF54B2-9A3E-48A7-805F-11DD79397ECA}">
      <dgm:prSet/>
      <dgm:spPr/>
      <dgm:t>
        <a:bodyPr/>
        <a:lstStyle/>
        <a:p>
          <a:endParaRPr lang="en-US"/>
        </a:p>
      </dgm:t>
    </dgm:pt>
    <dgm:pt modelId="{AA9F4A54-465D-47A9-9D47-9DCBAA655102}">
      <dgm:prSet custT="1"/>
      <dgm:spPr/>
      <dgm:t>
        <a:bodyPr/>
        <a:lstStyle/>
        <a:p>
          <a:r>
            <a:rPr lang="en-US" sz="1800" dirty="0"/>
            <a:t>Which features show up most often in the trees (and higher up in them)?</a:t>
          </a:r>
        </a:p>
      </dgm:t>
    </dgm:pt>
    <dgm:pt modelId="{E2D1053D-EEF0-40AB-8C34-5D27345D9701}" type="parTrans" cxnId="{A70D3762-8D7F-43DC-AB3B-84A7A8F988FB}">
      <dgm:prSet/>
      <dgm:spPr/>
      <dgm:t>
        <a:bodyPr/>
        <a:lstStyle/>
        <a:p>
          <a:endParaRPr lang="en-US"/>
        </a:p>
      </dgm:t>
    </dgm:pt>
    <dgm:pt modelId="{508957CD-9447-4DF9-A1C3-30AFAB21B4F7}" type="sibTrans" cxnId="{A70D3762-8D7F-43DC-AB3B-84A7A8F988FB}">
      <dgm:prSet/>
      <dgm:spPr/>
      <dgm:t>
        <a:bodyPr/>
        <a:lstStyle/>
        <a:p>
          <a:endParaRPr lang="en-US"/>
        </a:p>
      </dgm:t>
    </dgm:pt>
    <dgm:pt modelId="{2E702179-820A-474D-B413-36E8392B4DB7}">
      <dgm:prSet custT="1"/>
      <dgm:spPr/>
      <dgm:t>
        <a:bodyPr/>
        <a:lstStyle/>
        <a:p>
          <a:r>
            <a:rPr lang="en-US" sz="1800" dirty="0"/>
            <a:t>Which features, if removed from consideration, result in substantially worse prediction?</a:t>
          </a:r>
        </a:p>
      </dgm:t>
    </dgm:pt>
    <dgm:pt modelId="{8FF73A77-0DA7-4044-AC6F-4A2B57CF75A8}" type="parTrans" cxnId="{10E154A3-51A8-4F15-853D-3AE9568F6212}">
      <dgm:prSet/>
      <dgm:spPr/>
      <dgm:t>
        <a:bodyPr/>
        <a:lstStyle/>
        <a:p>
          <a:endParaRPr lang="en-US"/>
        </a:p>
      </dgm:t>
    </dgm:pt>
    <dgm:pt modelId="{0CF184B1-BB4A-4E44-9164-9A53D3B0AC67}" type="sibTrans" cxnId="{10E154A3-51A8-4F15-853D-3AE9568F6212}">
      <dgm:prSet/>
      <dgm:spPr/>
      <dgm:t>
        <a:bodyPr/>
        <a:lstStyle/>
        <a:p>
          <a:endParaRPr lang="en-US"/>
        </a:p>
      </dgm:t>
    </dgm:pt>
    <dgm:pt modelId="{9A5CDA0E-2B4A-45F0-B8FB-F81B95E7B8B9}" type="pres">
      <dgm:prSet presAssocID="{F2449669-3B66-43A9-A743-23C93B7012B4}" presName="diagram" presStyleCnt="0">
        <dgm:presLayoutVars>
          <dgm:chPref val="1"/>
          <dgm:dir/>
          <dgm:animOne val="branch"/>
          <dgm:animLvl val="lvl"/>
          <dgm:resizeHandles val="exact"/>
        </dgm:presLayoutVars>
      </dgm:prSet>
      <dgm:spPr/>
    </dgm:pt>
    <dgm:pt modelId="{318B286E-8650-4A63-BAF5-6FE994DCE165}" type="pres">
      <dgm:prSet presAssocID="{23391AE1-4634-4B83-9F8E-A41817D70FB2}" presName="root1" presStyleCnt="0"/>
      <dgm:spPr/>
    </dgm:pt>
    <dgm:pt modelId="{551430A7-37EF-4E6A-AD2A-88747D24F866}" type="pres">
      <dgm:prSet presAssocID="{23391AE1-4634-4B83-9F8E-A41817D70FB2}" presName="LevelOneTextNode" presStyleLbl="node0" presStyleIdx="0" presStyleCnt="1" custScaleY="170669">
        <dgm:presLayoutVars>
          <dgm:chPref val="3"/>
        </dgm:presLayoutVars>
      </dgm:prSet>
      <dgm:spPr/>
    </dgm:pt>
    <dgm:pt modelId="{F3E2F601-CC76-4471-B3D6-4602752CFC81}" type="pres">
      <dgm:prSet presAssocID="{23391AE1-4634-4B83-9F8E-A41817D70FB2}" presName="level2hierChild" presStyleCnt="0"/>
      <dgm:spPr/>
    </dgm:pt>
    <dgm:pt modelId="{29A255B9-1294-473E-A40B-30A5FCB7AAEE}" type="pres">
      <dgm:prSet presAssocID="{E2D1053D-EEF0-40AB-8C34-5D27345D9701}" presName="conn2-1" presStyleLbl="parChTrans1D2" presStyleIdx="0" presStyleCnt="2"/>
      <dgm:spPr/>
    </dgm:pt>
    <dgm:pt modelId="{B466DD8B-1759-462D-BA50-46B9A265B150}" type="pres">
      <dgm:prSet presAssocID="{E2D1053D-EEF0-40AB-8C34-5D27345D9701}" presName="connTx" presStyleLbl="parChTrans1D2" presStyleIdx="0" presStyleCnt="2"/>
      <dgm:spPr/>
    </dgm:pt>
    <dgm:pt modelId="{6AF11D3B-6B69-4B59-9A87-D85BA7CFDAAE}" type="pres">
      <dgm:prSet presAssocID="{AA9F4A54-465D-47A9-9D47-9DCBAA655102}" presName="root2" presStyleCnt="0"/>
      <dgm:spPr/>
    </dgm:pt>
    <dgm:pt modelId="{824ABEEE-9810-450E-9C30-94FB6B36D71E}" type="pres">
      <dgm:prSet presAssocID="{AA9F4A54-465D-47A9-9D47-9DCBAA655102}" presName="LevelTwoTextNode" presStyleLbl="node2" presStyleIdx="0" presStyleCnt="2" custScaleY="178855">
        <dgm:presLayoutVars>
          <dgm:chPref val="3"/>
        </dgm:presLayoutVars>
      </dgm:prSet>
      <dgm:spPr/>
    </dgm:pt>
    <dgm:pt modelId="{EE24B5BB-0840-485E-ABC2-C94D6E6211D3}" type="pres">
      <dgm:prSet presAssocID="{AA9F4A54-465D-47A9-9D47-9DCBAA655102}" presName="level3hierChild" presStyleCnt="0"/>
      <dgm:spPr/>
    </dgm:pt>
    <dgm:pt modelId="{64B16CD5-4958-4D29-9BBE-1B2D6868F5F8}" type="pres">
      <dgm:prSet presAssocID="{8FF73A77-0DA7-4044-AC6F-4A2B57CF75A8}" presName="conn2-1" presStyleLbl="parChTrans1D2" presStyleIdx="1" presStyleCnt="2"/>
      <dgm:spPr/>
    </dgm:pt>
    <dgm:pt modelId="{47283F2E-B5F5-4F05-83B8-5D854D96860D}" type="pres">
      <dgm:prSet presAssocID="{8FF73A77-0DA7-4044-AC6F-4A2B57CF75A8}" presName="connTx" presStyleLbl="parChTrans1D2" presStyleIdx="1" presStyleCnt="2"/>
      <dgm:spPr/>
    </dgm:pt>
    <dgm:pt modelId="{5BB6D461-4C07-4244-94F9-3F839F37DCDB}" type="pres">
      <dgm:prSet presAssocID="{2E702179-820A-474D-B413-36E8392B4DB7}" presName="root2" presStyleCnt="0"/>
      <dgm:spPr/>
    </dgm:pt>
    <dgm:pt modelId="{8112BC13-F0A6-496D-B1BA-B0A34D39B102}" type="pres">
      <dgm:prSet presAssocID="{2E702179-820A-474D-B413-36E8392B4DB7}" presName="LevelTwoTextNode" presStyleLbl="node2" presStyleIdx="1" presStyleCnt="2" custScaleY="189500">
        <dgm:presLayoutVars>
          <dgm:chPref val="3"/>
        </dgm:presLayoutVars>
      </dgm:prSet>
      <dgm:spPr/>
    </dgm:pt>
    <dgm:pt modelId="{8C5383E5-F1A5-469D-A627-499D43A77208}" type="pres">
      <dgm:prSet presAssocID="{2E702179-820A-474D-B413-36E8392B4DB7}" presName="level3hierChild" presStyleCnt="0"/>
      <dgm:spPr/>
    </dgm:pt>
  </dgm:ptLst>
  <dgm:cxnLst>
    <dgm:cxn modelId="{4521090D-24B8-49BA-A0CD-4B8C4405B540}" type="presOf" srcId="{8FF73A77-0DA7-4044-AC6F-4A2B57CF75A8}" destId="{64B16CD5-4958-4D29-9BBE-1B2D6868F5F8}" srcOrd="0" destOrd="0" presId="urn:microsoft.com/office/officeart/2005/8/layout/hierarchy2"/>
    <dgm:cxn modelId="{D593D22E-A972-473C-93F2-B48C448B152C}" type="presOf" srcId="{E2D1053D-EEF0-40AB-8C34-5D27345D9701}" destId="{B466DD8B-1759-462D-BA50-46B9A265B150}" srcOrd="1" destOrd="0" presId="urn:microsoft.com/office/officeart/2005/8/layout/hierarchy2"/>
    <dgm:cxn modelId="{A70D3762-8D7F-43DC-AB3B-84A7A8F988FB}" srcId="{23391AE1-4634-4B83-9F8E-A41817D70FB2}" destId="{AA9F4A54-465D-47A9-9D47-9DCBAA655102}" srcOrd="0" destOrd="0" parTransId="{E2D1053D-EEF0-40AB-8C34-5D27345D9701}" sibTransId="{508957CD-9447-4DF9-A1C3-30AFAB21B4F7}"/>
    <dgm:cxn modelId="{01DBA064-1AEE-43E2-891F-FDB087F9109F}" type="presOf" srcId="{E2D1053D-EEF0-40AB-8C34-5D27345D9701}" destId="{29A255B9-1294-473E-A40B-30A5FCB7AAEE}" srcOrd="0" destOrd="0" presId="urn:microsoft.com/office/officeart/2005/8/layout/hierarchy2"/>
    <dgm:cxn modelId="{38AFE875-215E-48CA-968D-45A28064C56C}" type="presOf" srcId="{2E702179-820A-474D-B413-36E8392B4DB7}" destId="{8112BC13-F0A6-496D-B1BA-B0A34D39B102}" srcOrd="0" destOrd="0" presId="urn:microsoft.com/office/officeart/2005/8/layout/hierarchy2"/>
    <dgm:cxn modelId="{1F14E359-C4AA-402B-A441-66CE7B51260E}" type="presOf" srcId="{8FF73A77-0DA7-4044-AC6F-4A2B57CF75A8}" destId="{47283F2E-B5F5-4F05-83B8-5D854D96860D}" srcOrd="1" destOrd="0" presId="urn:microsoft.com/office/officeart/2005/8/layout/hierarchy2"/>
    <dgm:cxn modelId="{10E154A3-51A8-4F15-853D-3AE9568F6212}" srcId="{23391AE1-4634-4B83-9F8E-A41817D70FB2}" destId="{2E702179-820A-474D-B413-36E8392B4DB7}" srcOrd="1" destOrd="0" parTransId="{8FF73A77-0DA7-4044-AC6F-4A2B57CF75A8}" sibTransId="{0CF184B1-BB4A-4E44-9164-9A53D3B0AC67}"/>
    <dgm:cxn modelId="{6D2D08AF-B67E-400B-8087-8D2DE496BEAC}" type="presOf" srcId="{F2449669-3B66-43A9-A743-23C93B7012B4}" destId="{9A5CDA0E-2B4A-45F0-B8FB-F81B95E7B8B9}" srcOrd="0" destOrd="0" presId="urn:microsoft.com/office/officeart/2005/8/layout/hierarchy2"/>
    <dgm:cxn modelId="{A2EF54B2-9A3E-48A7-805F-11DD79397ECA}" srcId="{F2449669-3B66-43A9-A743-23C93B7012B4}" destId="{23391AE1-4634-4B83-9F8E-A41817D70FB2}" srcOrd="0" destOrd="0" parTransId="{30F24F77-40F4-45AA-94A7-1C356AEBF32A}" sibTransId="{4AD53C8E-9B4C-490F-8BCC-C0BF52614A2E}"/>
    <dgm:cxn modelId="{F31744B6-81F0-4651-8109-2FFFEFA9ACCB}" type="presOf" srcId="{AA9F4A54-465D-47A9-9D47-9DCBAA655102}" destId="{824ABEEE-9810-450E-9C30-94FB6B36D71E}" srcOrd="0" destOrd="0" presId="urn:microsoft.com/office/officeart/2005/8/layout/hierarchy2"/>
    <dgm:cxn modelId="{EFB5D3F6-6053-4523-B0F7-A6CB1631715A}" type="presOf" srcId="{23391AE1-4634-4B83-9F8E-A41817D70FB2}" destId="{551430A7-37EF-4E6A-AD2A-88747D24F866}" srcOrd="0" destOrd="0" presId="urn:microsoft.com/office/officeart/2005/8/layout/hierarchy2"/>
    <dgm:cxn modelId="{6631DD9D-3728-4C42-AAF5-5D5BD387A283}" type="presParOf" srcId="{9A5CDA0E-2B4A-45F0-B8FB-F81B95E7B8B9}" destId="{318B286E-8650-4A63-BAF5-6FE994DCE165}" srcOrd="0" destOrd="0" presId="urn:microsoft.com/office/officeart/2005/8/layout/hierarchy2"/>
    <dgm:cxn modelId="{ED6DDA01-A3F1-457F-9553-02C8B9FA62E5}" type="presParOf" srcId="{318B286E-8650-4A63-BAF5-6FE994DCE165}" destId="{551430A7-37EF-4E6A-AD2A-88747D24F866}" srcOrd="0" destOrd="0" presId="urn:microsoft.com/office/officeart/2005/8/layout/hierarchy2"/>
    <dgm:cxn modelId="{2C92BB8E-C420-408F-9E1F-8C4A0EB4C623}" type="presParOf" srcId="{318B286E-8650-4A63-BAF5-6FE994DCE165}" destId="{F3E2F601-CC76-4471-B3D6-4602752CFC81}" srcOrd="1" destOrd="0" presId="urn:microsoft.com/office/officeart/2005/8/layout/hierarchy2"/>
    <dgm:cxn modelId="{86CB1C21-868C-41E9-A29D-6ADAA48F51D0}" type="presParOf" srcId="{F3E2F601-CC76-4471-B3D6-4602752CFC81}" destId="{29A255B9-1294-473E-A40B-30A5FCB7AAEE}" srcOrd="0" destOrd="0" presId="urn:microsoft.com/office/officeart/2005/8/layout/hierarchy2"/>
    <dgm:cxn modelId="{FB4E3DF2-3010-47A8-80E9-60592431B5B6}" type="presParOf" srcId="{29A255B9-1294-473E-A40B-30A5FCB7AAEE}" destId="{B466DD8B-1759-462D-BA50-46B9A265B150}" srcOrd="0" destOrd="0" presId="urn:microsoft.com/office/officeart/2005/8/layout/hierarchy2"/>
    <dgm:cxn modelId="{4343813F-E660-432B-B11B-5DD76300A604}" type="presParOf" srcId="{F3E2F601-CC76-4471-B3D6-4602752CFC81}" destId="{6AF11D3B-6B69-4B59-9A87-D85BA7CFDAAE}" srcOrd="1" destOrd="0" presId="urn:microsoft.com/office/officeart/2005/8/layout/hierarchy2"/>
    <dgm:cxn modelId="{BBCEA621-B93C-4B4C-9594-76AF45252D26}" type="presParOf" srcId="{6AF11D3B-6B69-4B59-9A87-D85BA7CFDAAE}" destId="{824ABEEE-9810-450E-9C30-94FB6B36D71E}" srcOrd="0" destOrd="0" presId="urn:microsoft.com/office/officeart/2005/8/layout/hierarchy2"/>
    <dgm:cxn modelId="{91BDD0C2-88CB-4917-8BBA-FF8D0D9152D8}" type="presParOf" srcId="{6AF11D3B-6B69-4B59-9A87-D85BA7CFDAAE}" destId="{EE24B5BB-0840-485E-ABC2-C94D6E6211D3}" srcOrd="1" destOrd="0" presId="urn:microsoft.com/office/officeart/2005/8/layout/hierarchy2"/>
    <dgm:cxn modelId="{C07174B7-3977-480B-AC19-D3F9BB5277EA}" type="presParOf" srcId="{F3E2F601-CC76-4471-B3D6-4602752CFC81}" destId="{64B16CD5-4958-4D29-9BBE-1B2D6868F5F8}" srcOrd="2" destOrd="0" presId="urn:microsoft.com/office/officeart/2005/8/layout/hierarchy2"/>
    <dgm:cxn modelId="{7BCD74DE-9C48-4146-B58D-F65FBF991C9F}" type="presParOf" srcId="{64B16CD5-4958-4D29-9BBE-1B2D6868F5F8}" destId="{47283F2E-B5F5-4F05-83B8-5D854D96860D}" srcOrd="0" destOrd="0" presId="urn:microsoft.com/office/officeart/2005/8/layout/hierarchy2"/>
    <dgm:cxn modelId="{0030ACEC-21A1-4735-96FB-58F457AE15F9}" type="presParOf" srcId="{F3E2F601-CC76-4471-B3D6-4602752CFC81}" destId="{5BB6D461-4C07-4244-94F9-3F839F37DCDB}" srcOrd="3" destOrd="0" presId="urn:microsoft.com/office/officeart/2005/8/layout/hierarchy2"/>
    <dgm:cxn modelId="{A298737C-6D0B-4008-A928-2D382E13963A}" type="presParOf" srcId="{5BB6D461-4C07-4244-94F9-3F839F37DCDB}" destId="{8112BC13-F0A6-496D-B1BA-B0A34D39B102}" srcOrd="0" destOrd="0" presId="urn:microsoft.com/office/officeart/2005/8/layout/hierarchy2"/>
    <dgm:cxn modelId="{47CD2659-A08A-4F6A-A21C-AF8C90662B23}" type="presParOf" srcId="{5BB6D461-4C07-4244-94F9-3F839F37DCDB}" destId="{8C5383E5-F1A5-469D-A627-499D43A7720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845CE-63BD-4B43-BEDD-18343EAFFE55}">
      <dsp:nvSpPr>
        <dsp:cNvPr id="0" name=""/>
        <dsp:cNvSpPr/>
      </dsp:nvSpPr>
      <dsp:spPr>
        <a:xfrm>
          <a:off x="0" y="55244"/>
          <a:ext cx="6767875" cy="911430"/>
        </a:xfrm>
        <a:prstGeom prst="roundRect">
          <a:avLst/>
        </a:prstGeom>
        <a:solidFill>
          <a:schemeClr val="accent2">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Iron Law of Prediction</a:t>
          </a:r>
        </a:p>
      </dsp:txBody>
      <dsp:txXfrm>
        <a:off x="44492" y="99736"/>
        <a:ext cx="6678891" cy="822446"/>
      </dsp:txXfrm>
    </dsp:sp>
    <dsp:sp modelId="{84EB9105-BC82-4558-A43A-DBB2F94FE967}">
      <dsp:nvSpPr>
        <dsp:cNvPr id="0" name=""/>
        <dsp:cNvSpPr/>
      </dsp:nvSpPr>
      <dsp:spPr>
        <a:xfrm>
          <a:off x="0" y="1076114"/>
          <a:ext cx="6767875" cy="911430"/>
        </a:xfrm>
        <a:prstGeom prst="roundRect">
          <a:avLst/>
        </a:prstGeom>
        <a:solidFill>
          <a:srgbClr val="C00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Penalization</a:t>
          </a:r>
        </a:p>
      </dsp:txBody>
      <dsp:txXfrm>
        <a:off x="44492" y="1120606"/>
        <a:ext cx="6678891" cy="822446"/>
      </dsp:txXfrm>
    </dsp:sp>
    <dsp:sp modelId="{6C18BF48-6D31-48A5-856B-E05917809130}">
      <dsp:nvSpPr>
        <dsp:cNvPr id="0" name=""/>
        <dsp:cNvSpPr/>
      </dsp:nvSpPr>
      <dsp:spPr>
        <a:xfrm>
          <a:off x="0" y="2096984"/>
          <a:ext cx="6767875" cy="911430"/>
        </a:xfrm>
        <a:prstGeom prst="roundRect">
          <a:avLst/>
        </a:prstGeom>
        <a:solidFill>
          <a:srgbClr val="00B0F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Cross-Validation</a:t>
          </a:r>
        </a:p>
      </dsp:txBody>
      <dsp:txXfrm>
        <a:off x="44492" y="2141476"/>
        <a:ext cx="6678891" cy="822446"/>
      </dsp:txXfrm>
    </dsp:sp>
    <dsp:sp modelId="{8A6558FE-4130-4777-97A1-3C02880156AB}">
      <dsp:nvSpPr>
        <dsp:cNvPr id="0" name=""/>
        <dsp:cNvSpPr/>
      </dsp:nvSpPr>
      <dsp:spPr>
        <a:xfrm>
          <a:off x="0" y="3117855"/>
          <a:ext cx="6767875" cy="911430"/>
        </a:xfrm>
        <a:prstGeom prst="roundRect">
          <a:avLst/>
        </a:prstGeom>
        <a:solidFill>
          <a:schemeClr val="accent4">
            <a:lumMod val="75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Parameter Tuning </a:t>
          </a:r>
        </a:p>
      </dsp:txBody>
      <dsp:txXfrm>
        <a:off x="44492" y="3162347"/>
        <a:ext cx="6678891" cy="822446"/>
      </dsp:txXfrm>
    </dsp:sp>
    <dsp:sp modelId="{E750C9F0-C23E-43A5-9242-DE700BCD31BC}">
      <dsp:nvSpPr>
        <dsp:cNvPr id="0" name=""/>
        <dsp:cNvSpPr/>
      </dsp:nvSpPr>
      <dsp:spPr>
        <a:xfrm>
          <a:off x="0" y="4138725"/>
          <a:ext cx="6767875" cy="911430"/>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Ensembles of Weak Learners</a:t>
          </a:r>
        </a:p>
      </dsp:txBody>
      <dsp:txXfrm>
        <a:off x="44492" y="4183217"/>
        <a:ext cx="6678891" cy="82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983E1-E412-4420-92A5-59A81BFE9286}">
      <dsp:nvSpPr>
        <dsp:cNvPr id="0" name=""/>
        <dsp:cNvSpPr/>
      </dsp:nvSpPr>
      <dsp:spPr>
        <a:xfrm rot="5400000">
          <a:off x="2383994" y="230561"/>
          <a:ext cx="3812746" cy="389021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Observations that appear similar based on our limited view of X may actually be very dissimilar</a:t>
          </a:r>
        </a:p>
        <a:p>
          <a:pPr marL="171450" lvl="1" indent="-171450" algn="l" defTabSz="711200">
            <a:lnSpc>
              <a:spcPct val="90000"/>
            </a:lnSpc>
            <a:spcBef>
              <a:spcPct val="0"/>
            </a:spcBef>
            <a:spcAft>
              <a:spcPct val="15000"/>
            </a:spcAft>
            <a:buChar char="•"/>
          </a:pPr>
          <a:r>
            <a:rPr lang="en-US" sz="1600" kern="1200" dirty="0"/>
            <a:t>If we “broaden our view” to produce general predictions applicable across the whole space of X, say by fitting a line or a (hyper-)plane, we will systematically over-predict or under-predict (bias) for some subsets of X.</a:t>
          </a:r>
        </a:p>
        <a:p>
          <a:pPr marL="171450" lvl="1" indent="-171450" algn="l" defTabSz="711200">
            <a:lnSpc>
              <a:spcPct val="90000"/>
            </a:lnSpc>
            <a:spcBef>
              <a:spcPct val="0"/>
            </a:spcBef>
            <a:spcAft>
              <a:spcPct val="15000"/>
            </a:spcAft>
            <a:buChar char="•"/>
          </a:pPr>
          <a:r>
            <a:rPr lang="en-US" sz="1600" kern="1200" dirty="0"/>
            <a:t>If we “narrow our view” to produce very specific predictions tailor-made for subsets of X, those estimates may jump around substantially from sample to sample.</a:t>
          </a:r>
        </a:p>
      </dsp:txBody>
      <dsp:txXfrm rot="-5400000">
        <a:off x="2345260" y="455419"/>
        <a:ext cx="3704092" cy="3440500"/>
      </dsp:txXfrm>
    </dsp:sp>
    <dsp:sp modelId="{B9F0E0F7-948B-451E-BA93-E6FBB8504649}">
      <dsp:nvSpPr>
        <dsp:cNvPr id="0" name=""/>
        <dsp:cNvSpPr/>
      </dsp:nvSpPr>
      <dsp:spPr>
        <a:xfrm>
          <a:off x="1342" y="0"/>
          <a:ext cx="2343917" cy="43513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As the number of predictors (dimensions of X) increases, any given sample’s coverage of the whole space of X becomes sparse</a:t>
          </a:r>
        </a:p>
      </dsp:txBody>
      <dsp:txXfrm>
        <a:off x="115763" y="114421"/>
        <a:ext cx="2115075" cy="4122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6CEAA-8F47-4D7B-939A-93266782FA23}">
      <dsp:nvSpPr>
        <dsp:cNvPr id="0" name=""/>
        <dsp:cNvSpPr/>
      </dsp:nvSpPr>
      <dsp:spPr>
        <a:xfrm rot="5400000">
          <a:off x="3599063" y="-1010650"/>
          <a:ext cx="1752531" cy="421207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acc>
                    <m:accPr>
                      <m:chr m:val="̂"/>
                      <m:ctrlPr>
                        <a:rPr lang="en-US" sz="2000" i="1" kern="1200">
                          <a:latin typeface="Cambria Math" panose="02040503050406030204" pitchFamily="18" charset="0"/>
                        </a:rPr>
                      </m:ctrlPr>
                    </m:accPr>
                    <m:e>
                      <m:r>
                        <a:rPr lang="en-US" sz="2000" i="1" kern="1200">
                          <a:latin typeface="Cambria Math" panose="02040503050406030204" pitchFamily="18" charset="0"/>
                        </a:rPr>
                        <m:t>𝛽</m:t>
                      </m:r>
                    </m:e>
                  </m:acc>
                </m:e>
                <m:sub>
                  <m:r>
                    <a:rPr lang="en-US" sz="2000" i="1" kern="1200">
                      <a:latin typeface="Cambria Math" panose="02040503050406030204" pitchFamily="18" charset="0"/>
                    </a:rPr>
                    <m:t>𝐿𝑎𝑠𝑠𝑜</m:t>
                  </m:r>
                </m:sub>
              </m:sSub>
              <m:r>
                <a:rPr lang="en-US" sz="2000" i="1" kern="1200">
                  <a:latin typeface="Cambria Math" panose="02040503050406030204" pitchFamily="18" charset="0"/>
                </a:rPr>
                <m:t>= </m:t>
              </m:r>
              <m:func>
                <m:funcPr>
                  <m:ctrlPr>
                    <a:rPr lang="en-US" sz="2000" i="1" kern="1200">
                      <a:latin typeface="Cambria Math" panose="02040503050406030204" pitchFamily="18" charset="0"/>
                    </a:rPr>
                  </m:ctrlPr>
                </m:funcPr>
                <m:fName>
                  <m:limLow>
                    <m:limLowPr>
                      <m:ctrlPr>
                        <a:rPr lang="en-US" sz="2000" i="1" kern="1200">
                          <a:latin typeface="Cambria Math" panose="02040503050406030204" pitchFamily="18" charset="0"/>
                        </a:rPr>
                      </m:ctrlPr>
                    </m:limLowPr>
                    <m:e>
                      <m:r>
                        <m:rPr>
                          <m:sty m:val="p"/>
                        </m:rPr>
                        <a:rPr lang="en-US" sz="2000" kern="1200">
                          <a:latin typeface="Cambria Math" panose="02040503050406030204" pitchFamily="18" charset="0"/>
                        </a:rPr>
                        <m:t>argmin</m:t>
                      </m:r>
                    </m:e>
                    <m:lim>
                      <m:r>
                        <a:rPr lang="en-US" sz="2000" i="1" kern="1200">
                          <a:latin typeface="Cambria Math" panose="02040503050406030204" pitchFamily="18" charset="0"/>
                        </a:rPr>
                        <m:t>𝛽</m:t>
                      </m:r>
                    </m:lim>
                  </m:limLow>
                </m:fName>
                <m:e>
                  <m:d>
                    <m:dPr>
                      <m:begChr m:val="{"/>
                      <m:endChr m:val="}"/>
                      <m:ctrlPr>
                        <a:rPr lang="en-US" sz="2000" i="1" kern="1200">
                          <a:latin typeface="Cambria Math" panose="02040503050406030204" pitchFamily="18" charset="0"/>
                        </a:rPr>
                      </m:ctrlPr>
                    </m:dPr>
                    <m:e>
                      <m:nary>
                        <m:naryPr>
                          <m:chr m:val="∑"/>
                          <m:ctrlPr>
                            <a:rPr lang="en-US" sz="2000" i="1" kern="1200" smtClean="0">
                              <a:solidFill>
                                <a:schemeClr val="accent1">
                                  <a:lumMod val="50000"/>
                                </a:schemeClr>
                              </a:solidFill>
                              <a:latin typeface="Cambria Math" panose="02040503050406030204" pitchFamily="18" charset="0"/>
                            </a:rPr>
                          </m:ctrlPr>
                        </m:naryPr>
                        <m:sub>
                          <m:r>
                            <m:rPr>
                              <m:brk m:alnAt="23"/>
                            </m:rPr>
                            <a:rPr lang="en-US" sz="2000" i="1" kern="1200">
                              <a:solidFill>
                                <a:schemeClr val="accent1">
                                  <a:lumMod val="50000"/>
                                </a:schemeClr>
                              </a:solidFill>
                              <a:latin typeface="Cambria Math" panose="02040503050406030204" pitchFamily="18" charset="0"/>
                            </a:rPr>
                            <m:t>𝑖</m:t>
                          </m:r>
                          <m:r>
                            <a:rPr lang="en-US" sz="2000" i="1" kern="1200">
                              <a:solidFill>
                                <a:schemeClr val="accent1">
                                  <a:lumMod val="50000"/>
                                </a:schemeClr>
                              </a:solidFill>
                              <a:latin typeface="Cambria Math" panose="02040503050406030204" pitchFamily="18" charset="0"/>
                            </a:rPr>
                            <m:t>=1</m:t>
                          </m:r>
                        </m:sub>
                        <m:sup>
                          <m:r>
                            <a:rPr lang="en-US" sz="2000" i="1" kern="1200">
                              <a:solidFill>
                                <a:schemeClr val="accent1">
                                  <a:lumMod val="50000"/>
                                </a:schemeClr>
                              </a:solidFill>
                              <a:latin typeface="Cambria Math" panose="02040503050406030204" pitchFamily="18" charset="0"/>
                            </a:rPr>
                            <m:t>𝑁</m:t>
                          </m:r>
                        </m:sup>
                        <m:e>
                          <m:sSup>
                            <m:sSupPr>
                              <m:ctrlPr>
                                <a:rPr lang="en-US" sz="2000" i="1" kern="1200">
                                  <a:solidFill>
                                    <a:schemeClr val="accent1">
                                      <a:lumMod val="50000"/>
                                    </a:schemeClr>
                                  </a:solidFill>
                                  <a:latin typeface="Cambria Math" panose="02040503050406030204" pitchFamily="18" charset="0"/>
                                </a:rPr>
                              </m:ctrlPr>
                            </m:sSupPr>
                            <m:e>
                              <m:d>
                                <m:dPr>
                                  <m:ctrlPr>
                                    <a:rPr lang="en-US" sz="2000" i="1" kern="1200">
                                      <a:solidFill>
                                        <a:schemeClr val="accent1">
                                          <a:lumMod val="50000"/>
                                        </a:schemeClr>
                                      </a:solidFill>
                                      <a:latin typeface="Cambria Math" panose="02040503050406030204" pitchFamily="18" charset="0"/>
                                    </a:rPr>
                                  </m:ctrlPr>
                                </m:dPr>
                                <m:e>
                                  <m:sSub>
                                    <m:sSubPr>
                                      <m:ctrlPr>
                                        <a:rPr lang="en-US" sz="2000" i="1" kern="1200" smtClean="0">
                                          <a:solidFill>
                                            <a:schemeClr val="accent1">
                                              <a:lumMod val="50000"/>
                                            </a:schemeClr>
                                          </a:solidFill>
                                          <a:latin typeface="Cambria Math" panose="02040503050406030204" pitchFamily="18" charset="0"/>
                                        </a:rPr>
                                      </m:ctrlPr>
                                    </m:sSubPr>
                                    <m:e>
                                      <m:r>
                                        <a:rPr lang="en-US" sz="2000" i="1" kern="1200">
                                          <a:solidFill>
                                            <a:schemeClr val="accent1">
                                              <a:lumMod val="50000"/>
                                            </a:schemeClr>
                                          </a:solidFill>
                                          <a:latin typeface="Cambria Math" panose="02040503050406030204" pitchFamily="18" charset="0"/>
                                        </a:rPr>
                                        <m:t>𝑦</m:t>
                                      </m:r>
                                    </m:e>
                                    <m:sub>
                                      <m:r>
                                        <a:rPr lang="en-US" sz="2000" i="1" kern="1200">
                                          <a:solidFill>
                                            <a:schemeClr val="accent1">
                                              <a:lumMod val="50000"/>
                                            </a:schemeClr>
                                          </a:solidFill>
                                          <a:latin typeface="Cambria Math" panose="02040503050406030204" pitchFamily="18" charset="0"/>
                                        </a:rPr>
                                        <m:t>𝑖</m:t>
                                      </m:r>
                                    </m:sub>
                                  </m:sSub>
                                  <m:r>
                                    <a:rPr lang="en-US" sz="2000" i="1" kern="1200">
                                      <a:solidFill>
                                        <a:schemeClr val="accent1">
                                          <a:lumMod val="50000"/>
                                        </a:schemeClr>
                                      </a:solidFill>
                                      <a:latin typeface="Cambria Math" panose="02040503050406030204" pitchFamily="18" charset="0"/>
                                    </a:rPr>
                                    <m:t>−</m:t>
                                  </m:r>
                                  <m:sSub>
                                    <m:sSubPr>
                                      <m:ctrlPr>
                                        <a:rPr lang="en-US" sz="2000" i="1" kern="1200">
                                          <a:solidFill>
                                            <a:schemeClr val="accent1">
                                              <a:lumMod val="50000"/>
                                            </a:schemeClr>
                                          </a:solidFill>
                                          <a:latin typeface="Cambria Math" panose="02040503050406030204" pitchFamily="18" charset="0"/>
                                        </a:rPr>
                                      </m:ctrlPr>
                                    </m:sSubPr>
                                    <m:e>
                                      <m:r>
                                        <a:rPr lang="en-US" sz="2000" i="1" kern="1200">
                                          <a:solidFill>
                                            <a:schemeClr val="accent1">
                                              <a:lumMod val="50000"/>
                                            </a:schemeClr>
                                          </a:solidFill>
                                          <a:latin typeface="Cambria Math" panose="02040503050406030204" pitchFamily="18" charset="0"/>
                                        </a:rPr>
                                        <m:t>𝛽</m:t>
                                      </m:r>
                                    </m:e>
                                    <m:sub>
                                      <m:r>
                                        <a:rPr lang="en-US" sz="2000" i="1" kern="1200">
                                          <a:solidFill>
                                            <a:schemeClr val="accent1">
                                              <a:lumMod val="50000"/>
                                            </a:schemeClr>
                                          </a:solidFill>
                                          <a:latin typeface="Cambria Math" panose="02040503050406030204" pitchFamily="18" charset="0"/>
                                        </a:rPr>
                                        <m:t>0</m:t>
                                      </m:r>
                                    </m:sub>
                                  </m:sSub>
                                  <m:r>
                                    <a:rPr lang="en-US" sz="2000" i="1" kern="1200">
                                      <a:solidFill>
                                        <a:schemeClr val="accent1">
                                          <a:lumMod val="50000"/>
                                        </a:schemeClr>
                                      </a:solidFill>
                                      <a:latin typeface="Cambria Math" panose="02040503050406030204" pitchFamily="18" charset="0"/>
                                    </a:rPr>
                                    <m:t>−</m:t>
                                  </m:r>
                                  <m:nary>
                                    <m:naryPr>
                                      <m:chr m:val="∑"/>
                                      <m:ctrlPr>
                                        <a:rPr lang="en-US" sz="2000" i="1" kern="1200">
                                          <a:solidFill>
                                            <a:schemeClr val="accent1">
                                              <a:lumMod val="50000"/>
                                            </a:schemeClr>
                                          </a:solidFill>
                                          <a:latin typeface="Cambria Math" panose="02040503050406030204" pitchFamily="18" charset="0"/>
                                        </a:rPr>
                                      </m:ctrlPr>
                                    </m:naryPr>
                                    <m:sub>
                                      <m:r>
                                        <m:rPr>
                                          <m:brk m:alnAt="23"/>
                                        </m:rPr>
                                        <a:rPr lang="en-US" sz="2000" i="1" kern="1200">
                                          <a:solidFill>
                                            <a:schemeClr val="accent1">
                                              <a:lumMod val="50000"/>
                                            </a:schemeClr>
                                          </a:solidFill>
                                          <a:latin typeface="Cambria Math" panose="02040503050406030204" pitchFamily="18" charset="0"/>
                                        </a:rPr>
                                        <m:t>𝑗</m:t>
                                      </m:r>
                                      <m:r>
                                        <a:rPr lang="en-US" sz="2000" i="1" kern="1200">
                                          <a:solidFill>
                                            <a:schemeClr val="accent1">
                                              <a:lumMod val="50000"/>
                                            </a:schemeClr>
                                          </a:solidFill>
                                          <a:latin typeface="Cambria Math" panose="02040503050406030204" pitchFamily="18" charset="0"/>
                                        </a:rPr>
                                        <m:t>=1</m:t>
                                      </m:r>
                                    </m:sub>
                                    <m:sup>
                                      <m:r>
                                        <a:rPr lang="en-US" sz="2000" i="1" kern="1200">
                                          <a:solidFill>
                                            <a:schemeClr val="accent1">
                                              <a:lumMod val="50000"/>
                                            </a:schemeClr>
                                          </a:solidFill>
                                          <a:latin typeface="Cambria Math" panose="02040503050406030204" pitchFamily="18" charset="0"/>
                                        </a:rPr>
                                        <m:t>𝑝</m:t>
                                      </m:r>
                                    </m:sup>
                                    <m:e>
                                      <m:sSub>
                                        <m:sSubPr>
                                          <m:ctrlPr>
                                            <a:rPr lang="en-US" sz="2000" i="1" kern="1200">
                                              <a:solidFill>
                                                <a:schemeClr val="accent1">
                                                  <a:lumMod val="50000"/>
                                                </a:schemeClr>
                                              </a:solidFill>
                                              <a:latin typeface="Cambria Math" panose="02040503050406030204" pitchFamily="18" charset="0"/>
                                            </a:rPr>
                                          </m:ctrlPr>
                                        </m:sSubPr>
                                        <m:e>
                                          <m:r>
                                            <a:rPr lang="en-US" sz="2000" i="1" kern="1200">
                                              <a:solidFill>
                                                <a:schemeClr val="accent1">
                                                  <a:lumMod val="50000"/>
                                                </a:schemeClr>
                                              </a:solidFill>
                                              <a:latin typeface="Cambria Math" panose="02040503050406030204" pitchFamily="18" charset="0"/>
                                            </a:rPr>
                                            <m:t>𝑥</m:t>
                                          </m:r>
                                        </m:e>
                                        <m:sub>
                                          <m:r>
                                            <a:rPr lang="en-US" sz="2000" i="1" kern="1200">
                                              <a:solidFill>
                                                <a:schemeClr val="accent1">
                                                  <a:lumMod val="50000"/>
                                                </a:schemeClr>
                                              </a:solidFill>
                                              <a:latin typeface="Cambria Math" panose="02040503050406030204" pitchFamily="18" charset="0"/>
                                            </a:rPr>
                                            <m:t>𝑖𝑗</m:t>
                                          </m:r>
                                        </m:sub>
                                      </m:sSub>
                                      <m:sSub>
                                        <m:sSubPr>
                                          <m:ctrlPr>
                                            <a:rPr lang="en-US" sz="2000" i="1" kern="1200">
                                              <a:solidFill>
                                                <a:schemeClr val="accent1">
                                                  <a:lumMod val="50000"/>
                                                </a:schemeClr>
                                              </a:solidFill>
                                              <a:latin typeface="Cambria Math" panose="02040503050406030204" pitchFamily="18" charset="0"/>
                                            </a:rPr>
                                          </m:ctrlPr>
                                        </m:sSubPr>
                                        <m:e>
                                          <m:r>
                                            <a:rPr lang="en-US" sz="2000" i="1" kern="1200">
                                              <a:solidFill>
                                                <a:schemeClr val="accent1">
                                                  <a:lumMod val="50000"/>
                                                </a:schemeClr>
                                              </a:solidFill>
                                              <a:latin typeface="Cambria Math" panose="02040503050406030204" pitchFamily="18" charset="0"/>
                                            </a:rPr>
                                            <m:t>𝛽</m:t>
                                          </m:r>
                                        </m:e>
                                        <m:sub>
                                          <m:r>
                                            <a:rPr lang="en-US" sz="2000" i="1" kern="1200">
                                              <a:solidFill>
                                                <a:schemeClr val="accent1">
                                                  <a:lumMod val="50000"/>
                                                </a:schemeClr>
                                              </a:solidFill>
                                              <a:latin typeface="Cambria Math" panose="02040503050406030204" pitchFamily="18" charset="0"/>
                                            </a:rPr>
                                            <m:t>𝑗</m:t>
                                          </m:r>
                                        </m:sub>
                                      </m:sSub>
                                    </m:e>
                                  </m:nary>
                                </m:e>
                              </m:d>
                            </m:e>
                            <m:sup>
                              <m:r>
                                <a:rPr lang="en-US" sz="2000" i="1" kern="1200">
                                  <a:solidFill>
                                    <a:schemeClr val="accent1">
                                      <a:lumMod val="50000"/>
                                    </a:schemeClr>
                                  </a:solidFill>
                                  <a:latin typeface="Cambria Math" panose="02040503050406030204" pitchFamily="18" charset="0"/>
                                </a:rPr>
                                <m:t>2</m:t>
                              </m:r>
                            </m:sup>
                          </m:sSup>
                        </m:e>
                      </m:nary>
                      <m:r>
                        <a:rPr lang="en-US" sz="2000" b="0" i="1" kern="1200">
                          <a:latin typeface="Cambria Math" panose="02040503050406030204" pitchFamily="18" charset="0"/>
                        </a:rPr>
                        <m:t>+</m:t>
                      </m:r>
                      <m:r>
                        <a:rPr lang="en-US" sz="2000" b="0" i="1" kern="1200" smtClean="0">
                          <a:solidFill>
                            <a:srgbClr val="C00000"/>
                          </a:solidFill>
                          <a:latin typeface="Cambria Math" panose="02040503050406030204" pitchFamily="18" charset="0"/>
                        </a:rPr>
                        <m:t>𝜆</m:t>
                      </m:r>
                      <m:nary>
                        <m:naryPr>
                          <m:chr m:val="∑"/>
                          <m:limLoc m:val="subSup"/>
                          <m:ctrlPr>
                            <a:rPr lang="en-US" sz="2000" b="0" i="1" kern="1200">
                              <a:solidFill>
                                <a:srgbClr val="C00000"/>
                              </a:solidFill>
                              <a:latin typeface="Cambria Math" panose="02040503050406030204" pitchFamily="18" charset="0"/>
                            </a:rPr>
                          </m:ctrlPr>
                        </m:naryPr>
                        <m:sub>
                          <m:r>
                            <m:rPr>
                              <m:brk m:alnAt="25"/>
                            </m:rPr>
                            <a:rPr lang="en-US" sz="2000" b="0" i="1" kern="1200">
                              <a:solidFill>
                                <a:srgbClr val="C00000"/>
                              </a:solidFill>
                              <a:latin typeface="Cambria Math" panose="02040503050406030204" pitchFamily="18" charset="0"/>
                            </a:rPr>
                            <m:t>𝑗</m:t>
                          </m:r>
                          <m:r>
                            <a:rPr lang="en-US" sz="2000" b="0" i="1" kern="1200">
                              <a:solidFill>
                                <a:srgbClr val="C00000"/>
                              </a:solidFill>
                              <a:latin typeface="Cambria Math" panose="02040503050406030204" pitchFamily="18" charset="0"/>
                            </a:rPr>
                            <m:t>=1</m:t>
                          </m:r>
                        </m:sub>
                        <m:sup>
                          <m:r>
                            <a:rPr lang="en-US" sz="2000" b="0" i="1" kern="1200">
                              <a:solidFill>
                                <a:srgbClr val="C00000"/>
                              </a:solidFill>
                              <a:latin typeface="Cambria Math" panose="02040503050406030204" pitchFamily="18" charset="0"/>
                            </a:rPr>
                            <m:t>𝑝</m:t>
                          </m:r>
                        </m:sup>
                        <m:e>
                          <m:d>
                            <m:dPr>
                              <m:begChr m:val="|"/>
                              <m:endChr m:val="|"/>
                              <m:ctrlPr>
                                <a:rPr lang="en-US" sz="2000" b="0" i="1" kern="1200">
                                  <a:solidFill>
                                    <a:srgbClr val="C00000"/>
                                  </a:solidFill>
                                  <a:latin typeface="Cambria Math" panose="02040503050406030204" pitchFamily="18" charset="0"/>
                                </a:rPr>
                              </m:ctrlPr>
                            </m:dPr>
                            <m:e>
                              <m:sSub>
                                <m:sSubPr>
                                  <m:ctrlPr>
                                    <a:rPr lang="en-US" sz="2000" b="0" i="1" kern="1200">
                                      <a:solidFill>
                                        <a:srgbClr val="C00000"/>
                                      </a:solidFill>
                                      <a:latin typeface="Cambria Math" panose="02040503050406030204" pitchFamily="18" charset="0"/>
                                    </a:rPr>
                                  </m:ctrlPr>
                                </m:sSubPr>
                                <m:e>
                                  <m:r>
                                    <a:rPr lang="en-US" sz="2000" b="0" i="1" kern="1200">
                                      <a:solidFill>
                                        <a:srgbClr val="C00000"/>
                                      </a:solidFill>
                                      <a:latin typeface="Cambria Math" panose="02040503050406030204" pitchFamily="18" charset="0"/>
                                    </a:rPr>
                                    <m:t>𝛽</m:t>
                                  </m:r>
                                </m:e>
                                <m:sub>
                                  <m:r>
                                    <a:rPr lang="en-US" sz="2000" b="0" i="1" kern="1200">
                                      <a:solidFill>
                                        <a:srgbClr val="C00000"/>
                                      </a:solidFill>
                                      <a:latin typeface="Cambria Math" panose="02040503050406030204" pitchFamily="18" charset="0"/>
                                    </a:rPr>
                                    <m:t>𝑗</m:t>
                                  </m:r>
                                </m:sub>
                              </m:sSub>
                            </m:e>
                          </m:d>
                        </m:e>
                      </m:nary>
                    </m:e>
                  </m:d>
                </m:e>
              </m:func>
            </m:oMath>
          </a14:m>
          <a:endParaRPr lang="en-US" sz="2000" kern="1200" dirty="0"/>
        </a:p>
      </dsp:txBody>
      <dsp:txXfrm rot="-5400000">
        <a:off x="2369292" y="304673"/>
        <a:ext cx="4126522" cy="1581427"/>
      </dsp:txXfrm>
    </dsp:sp>
    <dsp:sp modelId="{33859BA6-4303-48A5-967B-116EAA186049}">
      <dsp:nvSpPr>
        <dsp:cNvPr id="0" name=""/>
        <dsp:cNvSpPr/>
      </dsp:nvSpPr>
      <dsp:spPr>
        <a:xfrm>
          <a:off x="0" y="54"/>
          <a:ext cx="2369292" cy="21906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In  Least Absolute Selection and Shrinkage Operator (LASSO) regression, the least squares argument contains </a:t>
          </a:r>
          <a:r>
            <a:rPr lang="en-US" sz="1500" b="1" u="sng" kern="1200" dirty="0"/>
            <a:t>a penalty function</a:t>
          </a:r>
          <a:r>
            <a:rPr lang="en-US" sz="1500" kern="1200" dirty="0"/>
            <a:t> on the absolute value of the slope coefficients.</a:t>
          </a:r>
        </a:p>
      </dsp:txBody>
      <dsp:txXfrm>
        <a:off x="106939" y="106993"/>
        <a:ext cx="2155414" cy="1976786"/>
      </dsp:txXfrm>
    </dsp:sp>
    <dsp:sp modelId="{99EE2E49-2A7A-45F7-A766-E23D3AFAA6D4}">
      <dsp:nvSpPr>
        <dsp:cNvPr id="0" name=""/>
        <dsp:cNvSpPr/>
      </dsp:nvSpPr>
      <dsp:spPr>
        <a:xfrm rot="5400000">
          <a:off x="3599063" y="1289547"/>
          <a:ext cx="1752531" cy="421207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Note: hypothesis testing on </a:t>
          </a:r>
          <a:r>
            <a:rPr lang="el-GR" sz="2000" kern="1200" dirty="0"/>
            <a:t>β</a:t>
          </a:r>
          <a:r>
            <a:rPr lang="en-US" sz="2000" kern="1200" dirty="0"/>
            <a:t> is no longer valid </a:t>
          </a:r>
        </a:p>
        <a:p>
          <a:pPr marL="228600" lvl="1" indent="-228600" algn="l" defTabSz="889000">
            <a:lnSpc>
              <a:spcPct val="90000"/>
            </a:lnSpc>
            <a:spcBef>
              <a:spcPct val="0"/>
            </a:spcBef>
            <a:spcAft>
              <a:spcPct val="15000"/>
            </a:spcAft>
            <a:buChar char="•"/>
          </a:pPr>
          <a:r>
            <a:rPr lang="en-US" sz="2000" kern="1200"/>
            <a:t>Trades an increase in prediction bias for a decrease in prediction variance</a:t>
          </a:r>
        </a:p>
        <a:p>
          <a:pPr marL="228600" lvl="1" indent="-228600" algn="l" defTabSz="889000">
            <a:lnSpc>
              <a:spcPct val="90000"/>
            </a:lnSpc>
            <a:spcBef>
              <a:spcPct val="0"/>
            </a:spcBef>
            <a:spcAft>
              <a:spcPct val="15000"/>
            </a:spcAft>
            <a:buChar char="•"/>
          </a:pPr>
          <a:r>
            <a:rPr lang="en-US" sz="2000" kern="1200" dirty="0"/>
            <a:t>How far should we go?</a:t>
          </a:r>
        </a:p>
      </dsp:txBody>
      <dsp:txXfrm rot="-5400000">
        <a:off x="2369292" y="2604870"/>
        <a:ext cx="4126522" cy="1581427"/>
      </dsp:txXfrm>
    </dsp:sp>
    <dsp:sp modelId="{9E41091B-3A42-4F29-8E52-F2BEBC88D191}">
      <dsp:nvSpPr>
        <dsp:cNvPr id="0" name=""/>
        <dsp:cNvSpPr/>
      </dsp:nvSpPr>
      <dsp:spPr>
        <a:xfrm>
          <a:off x="0" y="2300252"/>
          <a:ext cx="2369292" cy="21906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Increasing the </a:t>
          </a:r>
          <a:r>
            <a:rPr lang="en-US" sz="1500" b="1" u="sng" kern="1200" dirty="0"/>
            <a:t>penalty parameter</a:t>
          </a:r>
          <a:r>
            <a:rPr lang="en-US" sz="1500" kern="1200" dirty="0"/>
            <a:t> </a:t>
          </a:r>
          <a:r>
            <a:rPr lang="el-GR" sz="1500" kern="1200" dirty="0"/>
            <a:t>λ</a:t>
          </a:r>
          <a:r>
            <a:rPr lang="en-US" sz="1500" kern="1200" dirty="0"/>
            <a:t> causes slope estimates of covariates with low explanatory power to “shrink” toward zero and eventually exit the model.</a:t>
          </a:r>
        </a:p>
      </dsp:txBody>
      <dsp:txXfrm>
        <a:off x="106939" y="2407191"/>
        <a:ext cx="2155414" cy="19767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375433-4C8A-46A2-B64B-3F65AD578ED1}">
      <dsp:nvSpPr>
        <dsp:cNvPr id="0" name=""/>
        <dsp:cNvSpPr/>
      </dsp:nvSpPr>
      <dsp:spPr>
        <a:xfrm>
          <a:off x="3232" y="401662"/>
          <a:ext cx="2156252" cy="13472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LASSO actually performed a little worse than linear regression!</a:t>
          </a:r>
        </a:p>
      </dsp:txBody>
      <dsp:txXfrm>
        <a:off x="42691" y="441121"/>
        <a:ext cx="2077334" cy="1268322"/>
      </dsp:txXfrm>
    </dsp:sp>
    <dsp:sp modelId="{C481357B-29E2-409E-9E08-C5FB6F92452F}">
      <dsp:nvSpPr>
        <dsp:cNvPr id="0" name=""/>
        <dsp:cNvSpPr/>
      </dsp:nvSpPr>
      <dsp:spPr>
        <a:xfrm>
          <a:off x="3232" y="1895203"/>
          <a:ext cx="2170102" cy="969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Why?</a:t>
          </a:r>
        </a:p>
      </dsp:txBody>
      <dsp:txXfrm>
        <a:off x="31622" y="1923593"/>
        <a:ext cx="2113322" cy="912518"/>
      </dsp:txXfrm>
    </dsp:sp>
    <dsp:sp modelId="{E1163164-DA68-4E80-BCF3-DA1A6AC2B7EA}">
      <dsp:nvSpPr>
        <dsp:cNvPr id="0" name=""/>
        <dsp:cNvSpPr/>
      </dsp:nvSpPr>
      <dsp:spPr>
        <a:xfrm rot="18795757">
          <a:off x="1994215" y="1945137"/>
          <a:ext cx="1138507" cy="40346"/>
        </a:xfrm>
        <a:custGeom>
          <a:avLst/>
          <a:gdLst/>
          <a:ahLst/>
          <a:cxnLst/>
          <a:rect l="0" t="0" r="0" b="0"/>
          <a:pathLst>
            <a:path>
              <a:moveTo>
                <a:pt x="0" y="20173"/>
              </a:moveTo>
              <a:lnTo>
                <a:pt x="1138507" y="201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5006" y="1936848"/>
        <a:ext cx="56925" cy="56925"/>
      </dsp:txXfrm>
    </dsp:sp>
    <dsp:sp modelId="{BD5EEB72-972B-4766-B3E8-7B05E87CF03F}">
      <dsp:nvSpPr>
        <dsp:cNvPr id="0" name=""/>
        <dsp:cNvSpPr/>
      </dsp:nvSpPr>
      <dsp:spPr>
        <a:xfrm>
          <a:off x="2953603" y="810030"/>
          <a:ext cx="1950671" cy="1481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Only about half of the predictors were false targets</a:t>
          </a:r>
        </a:p>
      </dsp:txBody>
      <dsp:txXfrm>
        <a:off x="2996994" y="853421"/>
        <a:ext cx="1863889" cy="1394694"/>
      </dsp:txXfrm>
    </dsp:sp>
    <dsp:sp modelId="{16F91C44-261E-482F-8D24-8A226AD04A4F}">
      <dsp:nvSpPr>
        <dsp:cNvPr id="0" name=""/>
        <dsp:cNvSpPr/>
      </dsp:nvSpPr>
      <dsp:spPr>
        <a:xfrm rot="2772489">
          <a:off x="1999724" y="2766624"/>
          <a:ext cx="1127489" cy="40346"/>
        </a:xfrm>
        <a:custGeom>
          <a:avLst/>
          <a:gdLst/>
          <a:ahLst/>
          <a:cxnLst/>
          <a:rect l="0" t="0" r="0" b="0"/>
          <a:pathLst>
            <a:path>
              <a:moveTo>
                <a:pt x="0" y="20173"/>
              </a:moveTo>
              <a:lnTo>
                <a:pt x="1127489" y="201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5281" y="2758609"/>
        <a:ext cx="56374" cy="56374"/>
      </dsp:txXfrm>
    </dsp:sp>
    <dsp:sp modelId="{2B683DE4-A8FB-48FE-9728-C8BED778EB85}">
      <dsp:nvSpPr>
        <dsp:cNvPr id="0" name=""/>
        <dsp:cNvSpPr/>
      </dsp:nvSpPr>
      <dsp:spPr>
        <a:xfrm>
          <a:off x="2953603" y="2437807"/>
          <a:ext cx="1950671" cy="15118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Relatively large sample size means linear regression predictions are  fairly stable</a:t>
          </a:r>
        </a:p>
      </dsp:txBody>
      <dsp:txXfrm>
        <a:off x="2997884" y="2482088"/>
        <a:ext cx="1862109" cy="14233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5772C-1829-47C9-9496-AB7E04A6B977}">
      <dsp:nvSpPr>
        <dsp:cNvPr id="0" name=""/>
        <dsp:cNvSpPr/>
      </dsp:nvSpPr>
      <dsp:spPr>
        <a:xfrm>
          <a:off x="6969" y="1748064"/>
          <a:ext cx="2544750" cy="12723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The single “optimal” tree didn’t do any better (in fact significantly worse) than linear regression</a:t>
          </a:r>
        </a:p>
      </dsp:txBody>
      <dsp:txXfrm>
        <a:off x="44236" y="1785331"/>
        <a:ext cx="2470216" cy="1197841"/>
      </dsp:txXfrm>
    </dsp:sp>
    <dsp:sp modelId="{FEE5B3D6-58AD-4C28-9162-9ADEFED59D6F}">
      <dsp:nvSpPr>
        <dsp:cNvPr id="0" name=""/>
        <dsp:cNvSpPr/>
      </dsp:nvSpPr>
      <dsp:spPr>
        <a:xfrm rot="18875987">
          <a:off x="2335825" y="1844127"/>
          <a:ext cx="1449690" cy="48029"/>
        </a:xfrm>
        <a:custGeom>
          <a:avLst/>
          <a:gdLst/>
          <a:ahLst/>
          <a:cxnLst/>
          <a:rect l="0" t="0" r="0" b="0"/>
          <a:pathLst>
            <a:path>
              <a:moveTo>
                <a:pt x="0" y="24014"/>
              </a:moveTo>
              <a:lnTo>
                <a:pt x="1449690" y="240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024428" y="1831899"/>
        <a:ext cx="72484" cy="72484"/>
      </dsp:txXfrm>
    </dsp:sp>
    <dsp:sp modelId="{CE9C2DE0-8DCE-4F07-95C6-E3284FAA7DA7}">
      <dsp:nvSpPr>
        <dsp:cNvPr id="0" name=""/>
        <dsp:cNvSpPr/>
      </dsp:nvSpPr>
      <dsp:spPr>
        <a:xfrm>
          <a:off x="3569621" y="715843"/>
          <a:ext cx="2544750" cy="12723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What if a small subset of observations overly influenced tree construction?</a:t>
          </a:r>
        </a:p>
      </dsp:txBody>
      <dsp:txXfrm>
        <a:off x="3606888" y="753110"/>
        <a:ext cx="2470216" cy="1197841"/>
      </dsp:txXfrm>
    </dsp:sp>
    <dsp:sp modelId="{7BFF4F75-2661-45F3-B622-02E377DECB11}">
      <dsp:nvSpPr>
        <dsp:cNvPr id="0" name=""/>
        <dsp:cNvSpPr/>
      </dsp:nvSpPr>
      <dsp:spPr>
        <a:xfrm rot="2142401">
          <a:off x="2433896" y="2726045"/>
          <a:ext cx="1253548" cy="48029"/>
        </a:xfrm>
        <a:custGeom>
          <a:avLst/>
          <a:gdLst/>
          <a:ahLst/>
          <a:cxnLst/>
          <a:rect l="0" t="0" r="0" b="0"/>
          <a:pathLst>
            <a:path>
              <a:moveTo>
                <a:pt x="0" y="24014"/>
              </a:moveTo>
              <a:lnTo>
                <a:pt x="1253548" y="240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029332" y="2718721"/>
        <a:ext cx="62677" cy="62677"/>
      </dsp:txXfrm>
    </dsp:sp>
    <dsp:sp modelId="{8488A4F2-B2C3-486D-80FC-C6DF212B3251}">
      <dsp:nvSpPr>
        <dsp:cNvPr id="0" name=""/>
        <dsp:cNvSpPr/>
      </dsp:nvSpPr>
      <dsp:spPr>
        <a:xfrm>
          <a:off x="3569621" y="2179075"/>
          <a:ext cx="2544750" cy="18735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What if we had chosen a different variable to split the tree differently at the top? We might have gotten a radically different tree…or lots of different trees…</a:t>
          </a:r>
        </a:p>
      </dsp:txBody>
      <dsp:txXfrm>
        <a:off x="3624496" y="2233950"/>
        <a:ext cx="2435000" cy="17638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C747E-948D-4F20-99F2-CAE36C78DD7F}">
      <dsp:nvSpPr>
        <dsp:cNvPr id="0" name=""/>
        <dsp:cNvSpPr/>
      </dsp:nvSpPr>
      <dsp:spPr>
        <a:xfrm rot="5400000">
          <a:off x="3176098" y="-1053670"/>
          <a:ext cx="1126057" cy="35191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We can develop an “ensemble” of models, each of which does an OK job of predicting a subset of responses or considering a particular part of the functional relationship.</a:t>
          </a:r>
        </a:p>
        <a:p>
          <a:pPr marL="57150" lvl="1" indent="-57150" algn="l" defTabSz="488950">
            <a:lnSpc>
              <a:spcPct val="90000"/>
            </a:lnSpc>
            <a:spcBef>
              <a:spcPct val="0"/>
            </a:spcBef>
            <a:spcAft>
              <a:spcPct val="15000"/>
            </a:spcAft>
            <a:buChar char="•"/>
          </a:pPr>
          <a:r>
            <a:rPr lang="en-US" sz="1100" kern="1200" dirty="0"/>
            <a:t>Ironically, we don’t want strong models because they will be highly correlated.</a:t>
          </a:r>
        </a:p>
      </dsp:txBody>
      <dsp:txXfrm rot="-5400000">
        <a:off x="1979538" y="197860"/>
        <a:ext cx="3464208" cy="1016117"/>
      </dsp:txXfrm>
    </dsp:sp>
    <dsp:sp modelId="{4E3D1848-4D96-4FF9-859F-DAAC340D4A59}">
      <dsp:nvSpPr>
        <dsp:cNvPr id="0" name=""/>
        <dsp:cNvSpPr/>
      </dsp:nvSpPr>
      <dsp:spPr>
        <a:xfrm>
          <a:off x="0" y="2132"/>
          <a:ext cx="1979537" cy="14075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Sometimes the consensus of a lot of weak models can result in a better prediction than a single strong model.</a:t>
          </a:r>
        </a:p>
      </dsp:txBody>
      <dsp:txXfrm>
        <a:off x="68712" y="70844"/>
        <a:ext cx="1842113" cy="1270147"/>
      </dsp:txXfrm>
    </dsp:sp>
    <dsp:sp modelId="{37B36511-9447-4D92-B132-287527722C00}">
      <dsp:nvSpPr>
        <dsp:cNvPr id="0" name=""/>
        <dsp:cNvSpPr/>
      </dsp:nvSpPr>
      <dsp:spPr>
        <a:xfrm rot="5400000">
          <a:off x="3176098" y="424279"/>
          <a:ext cx="1126057" cy="35191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Age, sex, region, family size, race, ethnicity, marital status, education, BMI, income, poverty status, risk attitude,  insurance coverage, usual source of care </a:t>
          </a:r>
        </a:p>
      </dsp:txBody>
      <dsp:txXfrm rot="-5400000">
        <a:off x="1979538" y="1675809"/>
        <a:ext cx="3464208" cy="1016117"/>
      </dsp:txXfrm>
    </dsp:sp>
    <dsp:sp modelId="{DC13B914-0A2C-4FA6-83BB-B0614863F8AE}">
      <dsp:nvSpPr>
        <dsp:cNvPr id="0" name=""/>
        <dsp:cNvSpPr/>
      </dsp:nvSpPr>
      <dsp:spPr>
        <a:xfrm>
          <a:off x="0" y="1480083"/>
          <a:ext cx="1979537" cy="14075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Consider the tree at right, predicting the SF-12 Physical Component Score as a function of covariates, including:</a:t>
          </a:r>
        </a:p>
      </dsp:txBody>
      <dsp:txXfrm>
        <a:off x="68712" y="1548795"/>
        <a:ext cx="1842113" cy="1270147"/>
      </dsp:txXfrm>
    </dsp:sp>
    <dsp:sp modelId="{AC456028-C0BC-469C-8C78-B47172B0182F}">
      <dsp:nvSpPr>
        <dsp:cNvPr id="0" name=""/>
        <dsp:cNvSpPr/>
      </dsp:nvSpPr>
      <dsp:spPr>
        <a:xfrm rot="5400000">
          <a:off x="3176098" y="1902230"/>
          <a:ext cx="1126057" cy="35191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Maybe a subset of observations had really strong relationships with AGE, and a future sample might miss them?</a:t>
          </a:r>
        </a:p>
        <a:p>
          <a:pPr marL="57150" lvl="1" indent="-57150" algn="l" defTabSz="488950">
            <a:lnSpc>
              <a:spcPct val="90000"/>
            </a:lnSpc>
            <a:spcBef>
              <a:spcPct val="0"/>
            </a:spcBef>
            <a:spcAft>
              <a:spcPct val="15000"/>
            </a:spcAft>
            <a:buChar char="•"/>
          </a:pPr>
          <a:r>
            <a:rPr lang="en-US" sz="1100" kern="1200"/>
            <a:t>Maybe AGE is so strong that it “masks” other relationships down the tree that may work well for a subset of observations</a:t>
          </a:r>
        </a:p>
      </dsp:txBody>
      <dsp:txXfrm rot="-5400000">
        <a:off x="1979538" y="3153760"/>
        <a:ext cx="3464208" cy="1016117"/>
      </dsp:txXfrm>
    </dsp:sp>
    <dsp:sp modelId="{D5A142FD-7425-4E48-8290-D5289D5CBA91}">
      <dsp:nvSpPr>
        <dsp:cNvPr id="0" name=""/>
        <dsp:cNvSpPr/>
      </dsp:nvSpPr>
      <dsp:spPr>
        <a:xfrm>
          <a:off x="0" y="2958033"/>
          <a:ext cx="1979537" cy="14075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What would the tree have looked like if we didn’t split on AGE?</a:t>
          </a:r>
        </a:p>
      </dsp:txBody>
      <dsp:txXfrm>
        <a:off x="68712" y="3026745"/>
        <a:ext cx="1842113" cy="1270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F2F22-44C1-4FF1-9D9B-A5078ADBA41C}">
      <dsp:nvSpPr>
        <dsp:cNvPr id="0" name=""/>
        <dsp:cNvSpPr/>
      </dsp:nvSpPr>
      <dsp:spPr>
        <a:xfrm>
          <a:off x="0" y="396138"/>
          <a:ext cx="3014848" cy="87994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Extreme Gradient Boosting (</a:t>
          </a:r>
          <a:r>
            <a:rPr lang="en-US" sz="2400" kern="1200" dirty="0" err="1"/>
            <a:t>Xgboost</a:t>
          </a:r>
          <a:r>
            <a:rPr lang="en-US" sz="2400" kern="1200" dirty="0"/>
            <a:t>)</a:t>
          </a:r>
        </a:p>
      </dsp:txBody>
      <dsp:txXfrm>
        <a:off x="0" y="396138"/>
        <a:ext cx="3014848" cy="879941"/>
      </dsp:txXfrm>
    </dsp:sp>
    <dsp:sp modelId="{E18F32E7-B5D5-4EF8-A297-2D5D766A37D8}">
      <dsp:nvSpPr>
        <dsp:cNvPr id="0" name=""/>
        <dsp:cNvSpPr/>
      </dsp:nvSpPr>
      <dsp:spPr>
        <a:xfrm>
          <a:off x="0" y="1276079"/>
          <a:ext cx="3014848" cy="26791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None/>
          </a:pPr>
          <a:r>
            <a:rPr lang="en-US" sz="1600" kern="1200" dirty="0"/>
            <a:t>Several tunable parameters, including:</a:t>
          </a:r>
        </a:p>
        <a:p>
          <a:pPr marL="342900" lvl="2" indent="-171450" algn="l" defTabSz="711200">
            <a:lnSpc>
              <a:spcPct val="90000"/>
            </a:lnSpc>
            <a:spcBef>
              <a:spcPct val="0"/>
            </a:spcBef>
            <a:spcAft>
              <a:spcPct val="15000"/>
            </a:spcAft>
            <a:buChar char="•"/>
          </a:pPr>
          <a:r>
            <a:rPr lang="en-US" sz="1600" kern="1200" dirty="0"/>
            <a:t>eta: learning rate (shrinkage)</a:t>
          </a:r>
        </a:p>
        <a:p>
          <a:pPr marL="342900" lvl="2" indent="-171450" algn="l" defTabSz="711200">
            <a:lnSpc>
              <a:spcPct val="90000"/>
            </a:lnSpc>
            <a:spcBef>
              <a:spcPct val="0"/>
            </a:spcBef>
            <a:spcAft>
              <a:spcPct val="15000"/>
            </a:spcAft>
            <a:buChar char="•"/>
          </a:pPr>
          <a:r>
            <a:rPr lang="en-US" sz="1600" kern="1200" dirty="0"/>
            <a:t>Maximum tree depth</a:t>
          </a:r>
        </a:p>
        <a:p>
          <a:pPr marL="342900" lvl="2" indent="-171450" algn="l" defTabSz="711200">
            <a:lnSpc>
              <a:spcPct val="90000"/>
            </a:lnSpc>
            <a:spcBef>
              <a:spcPct val="0"/>
            </a:spcBef>
            <a:spcAft>
              <a:spcPct val="15000"/>
            </a:spcAft>
            <a:buChar char="•"/>
          </a:pPr>
          <a:r>
            <a:rPr lang="en-US" sz="1600" kern="1200" dirty="0"/>
            <a:t>Minimum size needed to split</a:t>
          </a:r>
        </a:p>
        <a:p>
          <a:pPr marL="342900" lvl="2" indent="-171450" algn="l" defTabSz="711200">
            <a:lnSpc>
              <a:spcPct val="90000"/>
            </a:lnSpc>
            <a:spcBef>
              <a:spcPct val="0"/>
            </a:spcBef>
            <a:spcAft>
              <a:spcPct val="15000"/>
            </a:spcAft>
            <a:buChar char="•"/>
          </a:pPr>
          <a:r>
            <a:rPr lang="en-US" sz="1600" kern="1200" dirty="0"/>
            <a:t>Degree of random feature selection</a:t>
          </a:r>
        </a:p>
        <a:p>
          <a:pPr marL="342900" lvl="2" indent="-171450" algn="l" defTabSz="711200">
            <a:lnSpc>
              <a:spcPct val="90000"/>
            </a:lnSpc>
            <a:spcBef>
              <a:spcPct val="0"/>
            </a:spcBef>
            <a:spcAft>
              <a:spcPct val="15000"/>
            </a:spcAft>
            <a:buChar char="•"/>
          </a:pPr>
          <a:r>
            <a:rPr lang="en-US" sz="1600" kern="1200" dirty="0"/>
            <a:t>Degree of random case selection</a:t>
          </a:r>
        </a:p>
        <a:p>
          <a:pPr marL="342900" lvl="2" indent="-171450" algn="l" defTabSz="711200">
            <a:lnSpc>
              <a:spcPct val="90000"/>
            </a:lnSpc>
            <a:spcBef>
              <a:spcPct val="0"/>
            </a:spcBef>
            <a:spcAft>
              <a:spcPct val="15000"/>
            </a:spcAft>
            <a:buChar char="•"/>
          </a:pPr>
          <a:r>
            <a:rPr lang="en-US" sz="1600" kern="1200" dirty="0"/>
            <a:t>Number of trees constructed</a:t>
          </a:r>
        </a:p>
      </dsp:txBody>
      <dsp:txXfrm>
        <a:off x="0" y="1276079"/>
        <a:ext cx="3014848" cy="2679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430A7-37EF-4E6A-AD2A-88747D24F866}">
      <dsp:nvSpPr>
        <dsp:cNvPr id="0" name=""/>
        <dsp:cNvSpPr/>
      </dsp:nvSpPr>
      <dsp:spPr>
        <a:xfrm>
          <a:off x="3663" y="1126727"/>
          <a:ext cx="2043461" cy="1743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Cross-validation and ensemble construction helps explore predictor importance:</a:t>
          </a:r>
        </a:p>
      </dsp:txBody>
      <dsp:txXfrm>
        <a:off x="54736" y="1177800"/>
        <a:ext cx="1941315" cy="1641631"/>
      </dsp:txXfrm>
    </dsp:sp>
    <dsp:sp modelId="{29A255B9-1294-473E-A40B-30A5FCB7AAEE}">
      <dsp:nvSpPr>
        <dsp:cNvPr id="0" name=""/>
        <dsp:cNvSpPr/>
      </dsp:nvSpPr>
      <dsp:spPr>
        <a:xfrm rot="18482369">
          <a:off x="1792575" y="1453251"/>
          <a:ext cx="1326482" cy="46009"/>
        </a:xfrm>
        <a:custGeom>
          <a:avLst/>
          <a:gdLst/>
          <a:ahLst/>
          <a:cxnLst/>
          <a:rect l="0" t="0" r="0" b="0"/>
          <a:pathLst>
            <a:path>
              <a:moveTo>
                <a:pt x="0" y="23004"/>
              </a:moveTo>
              <a:lnTo>
                <a:pt x="1326482" y="23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2654" y="1443094"/>
        <a:ext cx="66324" cy="66324"/>
      </dsp:txXfrm>
    </dsp:sp>
    <dsp:sp modelId="{824ABEEE-9810-450E-9C30-94FB6B36D71E}">
      <dsp:nvSpPr>
        <dsp:cNvPr id="0" name=""/>
        <dsp:cNvSpPr/>
      </dsp:nvSpPr>
      <dsp:spPr>
        <a:xfrm>
          <a:off x="2864509" y="40188"/>
          <a:ext cx="2043461" cy="18274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Which features show up most often in the trees (and higher up in them)?</a:t>
          </a:r>
        </a:p>
      </dsp:txBody>
      <dsp:txXfrm>
        <a:off x="2918032" y="93711"/>
        <a:ext cx="1936415" cy="1720370"/>
      </dsp:txXfrm>
    </dsp:sp>
    <dsp:sp modelId="{64B16CD5-4958-4D29-9BBE-1B2D6868F5F8}">
      <dsp:nvSpPr>
        <dsp:cNvPr id="0" name=""/>
        <dsp:cNvSpPr/>
      </dsp:nvSpPr>
      <dsp:spPr>
        <a:xfrm rot="3027908">
          <a:off x="1813771" y="2470780"/>
          <a:ext cx="1284090" cy="46009"/>
        </a:xfrm>
        <a:custGeom>
          <a:avLst/>
          <a:gdLst/>
          <a:ahLst/>
          <a:cxnLst/>
          <a:rect l="0" t="0" r="0" b="0"/>
          <a:pathLst>
            <a:path>
              <a:moveTo>
                <a:pt x="0" y="23004"/>
              </a:moveTo>
              <a:lnTo>
                <a:pt x="1284090" y="23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23714" y="2461683"/>
        <a:ext cx="64204" cy="64204"/>
      </dsp:txXfrm>
    </dsp:sp>
    <dsp:sp modelId="{8112BC13-F0A6-496D-B1BA-B0A34D39B102}">
      <dsp:nvSpPr>
        <dsp:cNvPr id="0" name=""/>
        <dsp:cNvSpPr/>
      </dsp:nvSpPr>
      <dsp:spPr>
        <a:xfrm>
          <a:off x="2864509" y="2020864"/>
          <a:ext cx="2043461" cy="1936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Which features, if removed from consideration, result in substantially worse prediction?</a:t>
          </a:r>
        </a:p>
      </dsp:txBody>
      <dsp:txXfrm>
        <a:off x="2921218" y="2077573"/>
        <a:ext cx="1930043" cy="18227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7F34A-D745-4509-9539-DBA20E5A647F}">
      <dsp:nvSpPr>
        <dsp:cNvPr id="0" name=""/>
        <dsp:cNvSpPr/>
      </dsp:nvSpPr>
      <dsp:spPr>
        <a:xfrm>
          <a:off x="3953" y="635517"/>
          <a:ext cx="2377306" cy="85000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Good old linear regression does a pretty good job!</a:t>
          </a:r>
        </a:p>
      </dsp:txBody>
      <dsp:txXfrm>
        <a:off x="3953" y="635517"/>
        <a:ext cx="2377306" cy="850008"/>
      </dsp:txXfrm>
    </dsp:sp>
    <dsp:sp modelId="{84E45724-3706-4839-99C7-82D8E18BA389}">
      <dsp:nvSpPr>
        <dsp:cNvPr id="0" name=""/>
        <dsp:cNvSpPr/>
      </dsp:nvSpPr>
      <dsp:spPr>
        <a:xfrm>
          <a:off x="3953" y="1485526"/>
          <a:ext cx="2377306" cy="19599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Even though it misses non-linear relationships and interactions</a:t>
          </a:r>
        </a:p>
        <a:p>
          <a:pPr marL="171450" lvl="1" indent="-171450" algn="l" defTabSz="755650">
            <a:lnSpc>
              <a:spcPct val="90000"/>
            </a:lnSpc>
            <a:spcBef>
              <a:spcPct val="0"/>
            </a:spcBef>
            <a:spcAft>
              <a:spcPct val="15000"/>
            </a:spcAft>
            <a:buChar char="•"/>
          </a:pPr>
          <a:r>
            <a:rPr lang="en-US" sz="1700" kern="1200" dirty="0"/>
            <a:t>Very good “first-order” functional approximation</a:t>
          </a:r>
        </a:p>
      </dsp:txBody>
      <dsp:txXfrm>
        <a:off x="3953" y="1485526"/>
        <a:ext cx="2377306" cy="1959930"/>
      </dsp:txXfrm>
    </dsp:sp>
    <dsp:sp modelId="{2106988D-2047-4AC5-9761-F788A757157A}">
      <dsp:nvSpPr>
        <dsp:cNvPr id="0" name=""/>
        <dsp:cNvSpPr/>
      </dsp:nvSpPr>
      <dsp:spPr>
        <a:xfrm>
          <a:off x="2714082" y="635517"/>
          <a:ext cx="2377306" cy="850008"/>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Single tree methods can be quite limited in predictive performance</a:t>
          </a:r>
        </a:p>
      </dsp:txBody>
      <dsp:txXfrm>
        <a:off x="2714082" y="635517"/>
        <a:ext cx="2377306" cy="850008"/>
      </dsp:txXfrm>
    </dsp:sp>
    <dsp:sp modelId="{8F54DFB3-292B-4315-BFC7-62B6DABB3D60}">
      <dsp:nvSpPr>
        <dsp:cNvPr id="0" name=""/>
        <dsp:cNvSpPr/>
      </dsp:nvSpPr>
      <dsp:spPr>
        <a:xfrm>
          <a:off x="2714082" y="1485526"/>
          <a:ext cx="2377306" cy="1959930"/>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Can provide insight into most important predictors</a:t>
          </a:r>
        </a:p>
        <a:p>
          <a:pPr marL="171450" lvl="1" indent="-171450" algn="l" defTabSz="755650">
            <a:lnSpc>
              <a:spcPct val="90000"/>
            </a:lnSpc>
            <a:spcBef>
              <a:spcPct val="0"/>
            </a:spcBef>
            <a:spcAft>
              <a:spcPct val="15000"/>
            </a:spcAft>
            <a:buChar char="•"/>
          </a:pPr>
          <a:r>
            <a:rPr lang="en-US" sz="1700" kern="1200"/>
            <a:t>“Greediness” of the algorithm means it misses a lot</a:t>
          </a:r>
        </a:p>
      </dsp:txBody>
      <dsp:txXfrm>
        <a:off x="2714082" y="1485526"/>
        <a:ext cx="2377306" cy="1959930"/>
      </dsp:txXfrm>
    </dsp:sp>
    <dsp:sp modelId="{F9267D3C-D528-4AAB-BC76-832F72D99633}">
      <dsp:nvSpPr>
        <dsp:cNvPr id="0" name=""/>
        <dsp:cNvSpPr/>
      </dsp:nvSpPr>
      <dsp:spPr>
        <a:xfrm>
          <a:off x="5424211" y="635517"/>
          <a:ext cx="2377306" cy="850008"/>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Ensembles of weak learners can offer significant improvement</a:t>
          </a:r>
        </a:p>
      </dsp:txBody>
      <dsp:txXfrm>
        <a:off x="5424211" y="635517"/>
        <a:ext cx="2377306" cy="850008"/>
      </dsp:txXfrm>
    </dsp:sp>
    <dsp:sp modelId="{E3C23748-2A5F-49D2-8155-3D52CADBCF62}">
      <dsp:nvSpPr>
        <dsp:cNvPr id="0" name=""/>
        <dsp:cNvSpPr/>
      </dsp:nvSpPr>
      <dsp:spPr>
        <a:xfrm>
          <a:off x="5424211" y="1485526"/>
          <a:ext cx="2377306" cy="1959930"/>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Randomization can help uncover relationships masked by other variables</a:t>
          </a:r>
        </a:p>
        <a:p>
          <a:pPr marL="171450" lvl="1" indent="-171450" algn="l" defTabSz="755650">
            <a:lnSpc>
              <a:spcPct val="90000"/>
            </a:lnSpc>
            <a:spcBef>
              <a:spcPct val="0"/>
            </a:spcBef>
            <a:spcAft>
              <a:spcPct val="15000"/>
            </a:spcAft>
            <a:buChar char="•"/>
          </a:pPr>
          <a:r>
            <a:rPr lang="en-US" sz="1700" kern="1200"/>
            <a:t>Random Forest substantially better than single tree</a:t>
          </a:r>
        </a:p>
      </dsp:txBody>
      <dsp:txXfrm>
        <a:off x="5424211" y="1485526"/>
        <a:ext cx="2377306" cy="1959930"/>
      </dsp:txXfrm>
    </dsp:sp>
    <dsp:sp modelId="{E46AC972-0FE6-4E29-BCFA-B0A2A2FBC6FD}">
      <dsp:nvSpPr>
        <dsp:cNvPr id="0" name=""/>
        <dsp:cNvSpPr/>
      </dsp:nvSpPr>
      <dsp:spPr>
        <a:xfrm>
          <a:off x="8134340" y="635517"/>
          <a:ext cx="2377306" cy="850008"/>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Boosting can provide substantially improved predictive performance</a:t>
          </a:r>
        </a:p>
      </dsp:txBody>
      <dsp:txXfrm>
        <a:off x="8134340" y="635517"/>
        <a:ext cx="2377306" cy="850008"/>
      </dsp:txXfrm>
    </dsp:sp>
    <dsp:sp modelId="{2E2B1F90-4C0F-4EF2-A755-C1D538418E82}">
      <dsp:nvSpPr>
        <dsp:cNvPr id="0" name=""/>
        <dsp:cNvSpPr/>
      </dsp:nvSpPr>
      <dsp:spPr>
        <a:xfrm>
          <a:off x="8134340" y="1485526"/>
          <a:ext cx="2377306" cy="195993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Learning from errors is a powerful concept</a:t>
          </a:r>
        </a:p>
        <a:p>
          <a:pPr marL="171450" lvl="1" indent="-171450" algn="l" defTabSz="755650">
            <a:lnSpc>
              <a:spcPct val="90000"/>
            </a:lnSpc>
            <a:spcBef>
              <a:spcPct val="0"/>
            </a:spcBef>
            <a:spcAft>
              <a:spcPct val="15000"/>
            </a:spcAft>
            <a:buChar char="•"/>
          </a:pPr>
          <a:r>
            <a:rPr lang="en-US" sz="1700" kern="1200"/>
            <a:t>But it still requires work – and isn’t a “magic bullet”</a:t>
          </a:r>
        </a:p>
      </dsp:txBody>
      <dsp:txXfrm>
        <a:off x="8134340" y="1485526"/>
        <a:ext cx="2377306" cy="19599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E2E55C-C2A3-45D7-85ED-A8981FFD5510}" type="datetimeFigureOut">
              <a:rPr lang="en-US" smtClean="0"/>
              <a:t>7/28/2019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5D33D-1B0C-4281-9425-D469796C8BB4}" type="slidenum">
              <a:rPr lang="en-US" smtClean="0"/>
              <a:t>‹#›</a:t>
            </a:fld>
            <a:endParaRPr lang="en-US"/>
          </a:p>
        </p:txBody>
      </p:sp>
    </p:spTree>
    <p:extLst>
      <p:ext uri="{BB962C8B-B14F-4D97-AF65-F5344CB8AC3E}">
        <p14:creationId xmlns:p14="http://schemas.microsoft.com/office/powerpoint/2010/main" val="891877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E2E55C-C2A3-45D7-85ED-A8981FFD5510}" type="datetimeFigureOut">
              <a:rPr lang="en-US" smtClean="0"/>
              <a:t>7/28/2019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5D33D-1B0C-4281-9425-D469796C8BB4}" type="slidenum">
              <a:rPr lang="en-US" smtClean="0"/>
              <a:t>‹#›</a:t>
            </a:fld>
            <a:endParaRPr lang="en-US"/>
          </a:p>
        </p:txBody>
      </p:sp>
    </p:spTree>
    <p:extLst>
      <p:ext uri="{BB962C8B-B14F-4D97-AF65-F5344CB8AC3E}">
        <p14:creationId xmlns:p14="http://schemas.microsoft.com/office/powerpoint/2010/main" val="42431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E2E55C-C2A3-45D7-85ED-A8981FFD5510}" type="datetimeFigureOut">
              <a:rPr lang="en-US" smtClean="0"/>
              <a:t>7/28/2019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5D33D-1B0C-4281-9425-D469796C8BB4}" type="slidenum">
              <a:rPr lang="en-US" smtClean="0"/>
              <a:t>‹#›</a:t>
            </a:fld>
            <a:endParaRPr lang="en-US"/>
          </a:p>
        </p:txBody>
      </p:sp>
    </p:spTree>
    <p:extLst>
      <p:ext uri="{BB962C8B-B14F-4D97-AF65-F5344CB8AC3E}">
        <p14:creationId xmlns:p14="http://schemas.microsoft.com/office/powerpoint/2010/main" val="175076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E2E55C-C2A3-45D7-85ED-A8981FFD5510}" type="datetimeFigureOut">
              <a:rPr lang="en-US" smtClean="0"/>
              <a:t>7/28/2019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5D33D-1B0C-4281-9425-D469796C8BB4}" type="slidenum">
              <a:rPr lang="en-US" smtClean="0"/>
              <a:t>‹#›</a:t>
            </a:fld>
            <a:endParaRPr lang="en-US"/>
          </a:p>
        </p:txBody>
      </p:sp>
    </p:spTree>
    <p:extLst>
      <p:ext uri="{BB962C8B-B14F-4D97-AF65-F5344CB8AC3E}">
        <p14:creationId xmlns:p14="http://schemas.microsoft.com/office/powerpoint/2010/main" val="3366440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E2E55C-C2A3-45D7-85ED-A8981FFD5510}" type="datetimeFigureOut">
              <a:rPr lang="en-US" smtClean="0"/>
              <a:t>7/28/2019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5D33D-1B0C-4281-9425-D469796C8BB4}" type="slidenum">
              <a:rPr lang="en-US" smtClean="0"/>
              <a:t>‹#›</a:t>
            </a:fld>
            <a:endParaRPr lang="en-US"/>
          </a:p>
        </p:txBody>
      </p:sp>
    </p:spTree>
    <p:extLst>
      <p:ext uri="{BB962C8B-B14F-4D97-AF65-F5344CB8AC3E}">
        <p14:creationId xmlns:p14="http://schemas.microsoft.com/office/powerpoint/2010/main" val="7028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E2E55C-C2A3-45D7-85ED-A8981FFD5510}" type="datetimeFigureOut">
              <a:rPr lang="en-US" smtClean="0"/>
              <a:t>7/28/2019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55D33D-1B0C-4281-9425-D469796C8BB4}" type="slidenum">
              <a:rPr lang="en-US" smtClean="0"/>
              <a:t>‹#›</a:t>
            </a:fld>
            <a:endParaRPr lang="en-US"/>
          </a:p>
        </p:txBody>
      </p:sp>
    </p:spTree>
    <p:extLst>
      <p:ext uri="{BB962C8B-B14F-4D97-AF65-F5344CB8AC3E}">
        <p14:creationId xmlns:p14="http://schemas.microsoft.com/office/powerpoint/2010/main" val="552289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E2E55C-C2A3-45D7-85ED-A8981FFD5510}" type="datetimeFigureOut">
              <a:rPr lang="en-US" smtClean="0"/>
              <a:t>7/28/2019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55D33D-1B0C-4281-9425-D469796C8BB4}" type="slidenum">
              <a:rPr lang="en-US" smtClean="0"/>
              <a:t>‹#›</a:t>
            </a:fld>
            <a:endParaRPr lang="en-US"/>
          </a:p>
        </p:txBody>
      </p:sp>
    </p:spTree>
    <p:extLst>
      <p:ext uri="{BB962C8B-B14F-4D97-AF65-F5344CB8AC3E}">
        <p14:creationId xmlns:p14="http://schemas.microsoft.com/office/powerpoint/2010/main" val="849085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E2E55C-C2A3-45D7-85ED-A8981FFD5510}" type="datetimeFigureOut">
              <a:rPr lang="en-US" smtClean="0"/>
              <a:t>7/28/2019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55D33D-1B0C-4281-9425-D469796C8BB4}" type="slidenum">
              <a:rPr lang="en-US" smtClean="0"/>
              <a:t>‹#›</a:t>
            </a:fld>
            <a:endParaRPr lang="en-US"/>
          </a:p>
        </p:txBody>
      </p:sp>
    </p:spTree>
    <p:extLst>
      <p:ext uri="{BB962C8B-B14F-4D97-AF65-F5344CB8AC3E}">
        <p14:creationId xmlns:p14="http://schemas.microsoft.com/office/powerpoint/2010/main" val="153416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E2E55C-C2A3-45D7-85ED-A8981FFD5510}" type="datetimeFigureOut">
              <a:rPr lang="en-US" smtClean="0"/>
              <a:t>7/28/2019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55D33D-1B0C-4281-9425-D469796C8BB4}" type="slidenum">
              <a:rPr lang="en-US" smtClean="0"/>
              <a:t>‹#›</a:t>
            </a:fld>
            <a:endParaRPr lang="en-US"/>
          </a:p>
        </p:txBody>
      </p:sp>
    </p:spTree>
    <p:extLst>
      <p:ext uri="{BB962C8B-B14F-4D97-AF65-F5344CB8AC3E}">
        <p14:creationId xmlns:p14="http://schemas.microsoft.com/office/powerpoint/2010/main" val="111988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E2E55C-C2A3-45D7-85ED-A8981FFD5510}" type="datetimeFigureOut">
              <a:rPr lang="en-US" smtClean="0"/>
              <a:t>7/28/2019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55D33D-1B0C-4281-9425-D469796C8BB4}" type="slidenum">
              <a:rPr lang="en-US" smtClean="0"/>
              <a:t>‹#›</a:t>
            </a:fld>
            <a:endParaRPr lang="en-US"/>
          </a:p>
        </p:txBody>
      </p:sp>
    </p:spTree>
    <p:extLst>
      <p:ext uri="{BB962C8B-B14F-4D97-AF65-F5344CB8AC3E}">
        <p14:creationId xmlns:p14="http://schemas.microsoft.com/office/powerpoint/2010/main" val="1927534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E2E55C-C2A3-45D7-85ED-A8981FFD5510}" type="datetimeFigureOut">
              <a:rPr lang="en-US" smtClean="0"/>
              <a:t>7/28/2019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55D33D-1B0C-4281-9425-D469796C8BB4}" type="slidenum">
              <a:rPr lang="en-US" smtClean="0"/>
              <a:t>‹#›</a:t>
            </a:fld>
            <a:endParaRPr lang="en-US"/>
          </a:p>
        </p:txBody>
      </p:sp>
    </p:spTree>
    <p:extLst>
      <p:ext uri="{BB962C8B-B14F-4D97-AF65-F5344CB8AC3E}">
        <p14:creationId xmlns:p14="http://schemas.microsoft.com/office/powerpoint/2010/main" val="2240398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2E55C-C2A3-45D7-85ED-A8981FFD5510}" type="datetimeFigureOut">
              <a:rPr lang="en-US" smtClean="0"/>
              <a:t>7/28/2019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5D33D-1B0C-4281-9425-D469796C8BB4}" type="slidenum">
              <a:rPr lang="en-US" smtClean="0"/>
              <a:t>‹#›</a:t>
            </a:fld>
            <a:endParaRPr lang="en-US"/>
          </a:p>
        </p:txBody>
      </p:sp>
    </p:spTree>
    <p:extLst>
      <p:ext uri="{BB962C8B-B14F-4D97-AF65-F5344CB8AC3E}">
        <p14:creationId xmlns:p14="http://schemas.microsoft.com/office/powerpoint/2010/main" val="17041000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3.xml"/><Relationship Id="rId3" Type="http://schemas.openxmlformats.org/officeDocument/2006/relationships/slideLayout" Target="../slideLayouts/slideLayout6.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0.emf"/><Relationship Id="rId11" Type="http://schemas.microsoft.com/office/2007/relationships/diagramDrawing" Target="../diagrams/drawing3.xml"/><Relationship Id="rId5" Type="http://schemas.openxmlformats.org/officeDocument/2006/relationships/oleObject" Target="../embeddings/oleObject1.bin"/><Relationship Id="rId15" Type="http://schemas.openxmlformats.org/officeDocument/2006/relationships/diagramColors" Target="../diagrams/colors3.xml"/><Relationship Id="rId10" Type="http://schemas.openxmlformats.org/officeDocument/2006/relationships/diagramColors" Target="../diagrams/colors3.xml"/><Relationship Id="rId4" Type="http://schemas.openxmlformats.org/officeDocument/2006/relationships/image" Target="../media/image11.png"/><Relationship Id="rId9" Type="http://schemas.openxmlformats.org/officeDocument/2006/relationships/diagramQuickStyle" Target="../diagrams/quickStyle3.xml"/><Relationship Id="rId1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hyperlink" Target="https://crh.dev/TreeGenerator/index.html"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emf"/><Relationship Id="rId2" Type="http://schemas.openxmlformats.org/officeDocument/2006/relationships/image" Target="../media/image140.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47.png"/><Relationship Id="rId7" Type="http://schemas.openxmlformats.org/officeDocument/2006/relationships/diagramLayout" Target="../diagrams/layout7.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openxmlformats.org/officeDocument/2006/relationships/image" Target="../media/image49.png"/><Relationship Id="rId10" Type="http://schemas.microsoft.com/office/2007/relationships/diagramDrawing" Target="../diagrams/drawing7.xml"/><Relationship Id="rId4" Type="http://schemas.openxmlformats.org/officeDocument/2006/relationships/image" Target="../media/image48.png"/><Relationship Id="rId9" Type="http://schemas.openxmlformats.org/officeDocument/2006/relationships/diagramColors" Target="../diagrams/colors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8.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photos/tarot-cards-mystic-prediction-3604473/"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tworking">
            <a:extLst>
              <a:ext uri="{FF2B5EF4-FFF2-40B4-BE49-F238E27FC236}">
                <a16:creationId xmlns:a16="http://schemas.microsoft.com/office/drawing/2014/main" id="{77761E73-6F01-4D27-88A7-5DA6BA4CD5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78" r="9289"/>
          <a:stretch/>
        </p:blipFill>
        <p:spPr bwMode="auto">
          <a:xfrm>
            <a:off x="4654297" y="10"/>
            <a:ext cx="7537704"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89AD25-02B8-4097-A417-97AB73809803}"/>
              </a:ext>
            </a:extLst>
          </p:cNvPr>
          <p:cNvSpPr>
            <a:spLocks noGrp="1"/>
          </p:cNvSpPr>
          <p:nvPr>
            <p:ph type="ctrTitle"/>
          </p:nvPr>
        </p:nvSpPr>
        <p:spPr>
          <a:xfrm>
            <a:off x="437663" y="366545"/>
            <a:ext cx="3590828" cy="2613138"/>
          </a:xfrm>
          <a:noFill/>
        </p:spPr>
        <p:txBody>
          <a:bodyPr>
            <a:normAutofit/>
          </a:bodyPr>
          <a:lstStyle/>
          <a:p>
            <a:pPr algn="l"/>
            <a:r>
              <a:rPr lang="en-US" sz="3300" dirty="0"/>
              <a:t>Principles of Machine Learning for Prediction</a:t>
            </a:r>
          </a:p>
        </p:txBody>
      </p:sp>
      <p:sp>
        <p:nvSpPr>
          <p:cNvPr id="3" name="Subtitle 2">
            <a:extLst>
              <a:ext uri="{FF2B5EF4-FFF2-40B4-BE49-F238E27FC236}">
                <a16:creationId xmlns:a16="http://schemas.microsoft.com/office/drawing/2014/main" id="{DB948927-60CE-4E87-8A9B-58408B4858A7}"/>
              </a:ext>
            </a:extLst>
          </p:cNvPr>
          <p:cNvSpPr>
            <a:spLocks noGrp="1"/>
          </p:cNvSpPr>
          <p:nvPr>
            <p:ph type="subTitle" idx="1"/>
          </p:nvPr>
        </p:nvSpPr>
        <p:spPr>
          <a:xfrm>
            <a:off x="437663" y="3564662"/>
            <a:ext cx="3377184" cy="2110790"/>
          </a:xfrm>
          <a:noFill/>
        </p:spPr>
        <p:txBody>
          <a:bodyPr>
            <a:normAutofit fontScale="92500" lnSpcReduction="20000"/>
          </a:bodyPr>
          <a:lstStyle/>
          <a:p>
            <a:pPr algn="l"/>
            <a:r>
              <a:rPr lang="en-US" sz="2000" dirty="0">
                <a:solidFill>
                  <a:srgbClr val="A4AAAD"/>
                </a:solidFill>
              </a:rPr>
              <a:t>Dave Vanness, PhD</a:t>
            </a:r>
          </a:p>
          <a:p>
            <a:pPr algn="l"/>
            <a:r>
              <a:rPr lang="en-US" sz="2000" dirty="0">
                <a:solidFill>
                  <a:srgbClr val="A4AAAD"/>
                </a:solidFill>
              </a:rPr>
              <a:t>Professor of Health Policy and Administration</a:t>
            </a:r>
          </a:p>
          <a:p>
            <a:pPr algn="l"/>
            <a:r>
              <a:rPr lang="en-US" sz="2000" dirty="0">
                <a:solidFill>
                  <a:srgbClr val="A4AAAD"/>
                </a:solidFill>
              </a:rPr>
              <a:t>The Pennsylvania State University</a:t>
            </a:r>
          </a:p>
          <a:p>
            <a:pPr algn="l"/>
            <a:endParaRPr lang="en-US" sz="2000" dirty="0"/>
          </a:p>
          <a:p>
            <a:pPr algn="l"/>
            <a:r>
              <a:rPr lang="en-US" sz="2000" dirty="0">
                <a:solidFill>
                  <a:srgbClr val="6FAADC"/>
                </a:solidFill>
              </a:rPr>
              <a:t>July 31, 2019</a:t>
            </a:r>
          </a:p>
          <a:p>
            <a:pPr algn="l"/>
            <a:endParaRPr lang="en-US" sz="2000" dirty="0">
              <a:solidFill>
                <a:srgbClr val="6FAADC"/>
              </a:solidFill>
            </a:endParaRPr>
          </a:p>
        </p:txBody>
      </p:sp>
    </p:spTree>
    <p:extLst>
      <p:ext uri="{BB962C8B-B14F-4D97-AF65-F5344CB8AC3E}">
        <p14:creationId xmlns:p14="http://schemas.microsoft.com/office/powerpoint/2010/main" val="659980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542194-C879-4E46-958C-924AABAE7DDF}"/>
              </a:ext>
            </a:extLst>
          </p:cNvPr>
          <p:cNvPicPr>
            <a:picLocks noChangeAspect="1"/>
          </p:cNvPicPr>
          <p:nvPr/>
        </p:nvPicPr>
        <p:blipFill>
          <a:blip r:embed="rId4"/>
          <a:stretch>
            <a:fillRect/>
          </a:stretch>
        </p:blipFill>
        <p:spPr>
          <a:xfrm>
            <a:off x="7344261" y="2017126"/>
            <a:ext cx="4348975" cy="3786897"/>
          </a:xfrm>
          <a:prstGeom prst="rect">
            <a:avLst/>
          </a:prstGeom>
        </p:spPr>
      </p:pic>
      <p:graphicFrame>
        <p:nvGraphicFramePr>
          <p:cNvPr id="15" name="Object 14"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065" name="think-cell Slide" r:id="rId5" imgW="216" imgH="216" progId="TCLayout.ActiveDocument.1">
                  <p:embed/>
                </p:oleObj>
              </mc:Choice>
              <mc:Fallback>
                <p:oleObj name="think-cell Slide" r:id="rId5" imgW="216" imgH="216" progId="TCLayout.ActiveDocument.1">
                  <p:embed/>
                  <p:pic>
                    <p:nvPicPr>
                      <p:cNvPr id="15" name="Object 14"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normAutofit/>
          </a:bodyPr>
          <a:lstStyle/>
          <a:p>
            <a:r>
              <a:rPr lang="en-US" dirty="0"/>
              <a:t>Penalization: the LASSO</a:t>
            </a:r>
          </a:p>
        </p:txBody>
      </p:sp>
      <p:grpSp>
        <p:nvGrpSpPr>
          <p:cNvPr id="8" name="Group 7"/>
          <p:cNvGrpSpPr/>
          <p:nvPr/>
        </p:nvGrpSpPr>
        <p:grpSpPr>
          <a:xfrm>
            <a:off x="7101068" y="1473586"/>
            <a:ext cx="755088" cy="4362581"/>
            <a:chOff x="-1023551" y="-1096913"/>
            <a:chExt cx="1939173" cy="8127586"/>
          </a:xfrm>
        </p:grpSpPr>
        <p:sp>
          <p:nvSpPr>
            <p:cNvPr id="12" name="TextBox 11"/>
            <p:cNvSpPr txBox="1"/>
            <p:nvPr/>
          </p:nvSpPr>
          <p:spPr>
            <a:xfrm>
              <a:off x="-1023551" y="-1096913"/>
              <a:ext cx="1814244" cy="745414"/>
            </a:xfrm>
            <a:prstGeom prst="rect">
              <a:avLst/>
            </a:prstGeom>
            <a:noFill/>
          </p:spPr>
          <p:txBody>
            <a:bodyPr wrap="square" rtlCol="0">
              <a:spAutoFit/>
            </a:bodyPr>
            <a:lstStyle/>
            <a:p>
              <a:pPr algn="r"/>
              <a:r>
                <a:rPr lang="en-US" sz="1000" dirty="0">
                  <a:solidFill>
                    <a:schemeClr val="accent1"/>
                  </a:solidFill>
                </a:rPr>
                <a:t>MLE Estimate</a:t>
              </a:r>
            </a:p>
          </p:txBody>
        </p:sp>
        <p:cxnSp>
          <p:nvCxnSpPr>
            <p:cNvPr id="10" name="Straight Connector 9"/>
            <p:cNvCxnSpPr>
              <a:cxnSpLocks/>
            </p:cNvCxnSpPr>
            <p:nvPr/>
          </p:nvCxnSpPr>
          <p:spPr>
            <a:xfrm>
              <a:off x="861853" y="-724206"/>
              <a:ext cx="53769" cy="775487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 name="TextBox 4"/>
          <p:cNvSpPr txBox="1"/>
          <p:nvPr/>
        </p:nvSpPr>
        <p:spPr>
          <a:xfrm>
            <a:off x="10861918" y="5911960"/>
            <a:ext cx="831318" cy="461665"/>
          </a:xfrm>
          <a:prstGeom prst="rect">
            <a:avLst/>
          </a:prstGeom>
          <a:noFill/>
        </p:spPr>
        <p:txBody>
          <a:bodyPr wrap="square" rtlCol="0">
            <a:spAutoFit/>
          </a:bodyPr>
          <a:lstStyle/>
          <a:p>
            <a:r>
              <a:rPr lang="en-US" sz="1200" b="1" dirty="0">
                <a:solidFill>
                  <a:srgbClr val="A4AAAD"/>
                </a:solidFill>
                <a:latin typeface="+mj-lt"/>
              </a:rPr>
              <a:t>R package:</a:t>
            </a:r>
          </a:p>
          <a:p>
            <a:r>
              <a:rPr lang="en-US" sz="1200" b="1" dirty="0" err="1">
                <a:solidFill>
                  <a:srgbClr val="A4AAAD"/>
                </a:solidFill>
                <a:latin typeface="+mj-lt"/>
                <a:cs typeface="Courier New" panose="02070309020205020404" pitchFamily="49" charset="0"/>
              </a:rPr>
              <a:t>glmnet</a:t>
            </a:r>
            <a:endParaRPr lang="en-US" sz="1200" b="1" dirty="0">
              <a:solidFill>
                <a:srgbClr val="A4AAAD"/>
              </a:solidFill>
              <a:latin typeface="+mj-lt"/>
              <a:cs typeface="Courier New" panose="02070309020205020404" pitchFamily="49" charset="0"/>
            </a:endParaRPr>
          </a:p>
        </p:txBody>
      </p:sp>
      <mc:AlternateContent xmlns:mc="http://schemas.openxmlformats.org/markup-compatibility/2006" xmlns:a14="http://schemas.microsoft.com/office/drawing/2010/main">
        <mc:Choice Requires="a14">
          <p:graphicFrame>
            <p:nvGraphicFramePr>
              <p:cNvPr id="14" name="Diagram 13">
                <a:extLst>
                  <a:ext uri="{FF2B5EF4-FFF2-40B4-BE49-F238E27FC236}">
                    <a16:creationId xmlns:a16="http://schemas.microsoft.com/office/drawing/2014/main" id="{A8949306-903D-46AF-A8C9-9A1AAD34EE25}"/>
                  </a:ext>
                </a:extLst>
              </p:cNvPr>
              <p:cNvGraphicFramePr/>
              <p:nvPr>
                <p:extLst>
                  <p:ext uri="{D42A27DB-BD31-4B8C-83A1-F6EECF244321}">
                    <p14:modId xmlns:p14="http://schemas.microsoft.com/office/powerpoint/2010/main" val="3279090393"/>
                  </p:ext>
                </p:extLst>
              </p:nvPr>
            </p:nvGraphicFramePr>
            <p:xfrm>
              <a:off x="498763" y="1695277"/>
              <a:ext cx="6581367" cy="44909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14" name="Diagram 13">
                <a:extLst>
                  <a:ext uri="{FF2B5EF4-FFF2-40B4-BE49-F238E27FC236}">
                    <a16:creationId xmlns:a16="http://schemas.microsoft.com/office/drawing/2014/main" id="{A8949306-903D-46AF-A8C9-9A1AAD34EE25}"/>
                  </a:ext>
                </a:extLst>
              </p:cNvPr>
              <p:cNvGraphicFramePr/>
              <p:nvPr>
                <p:extLst>
                  <p:ext uri="{D42A27DB-BD31-4B8C-83A1-F6EECF244321}">
                    <p14:modId xmlns:p14="http://schemas.microsoft.com/office/powerpoint/2010/main" val="3279090393"/>
                  </p:ext>
                </p:extLst>
              </p:nvPr>
            </p:nvGraphicFramePr>
            <p:xfrm>
              <a:off x="498763" y="1695277"/>
              <a:ext cx="6581367" cy="449097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p:sp>
        <p:nvSpPr>
          <p:cNvPr id="16" name="TextBox 15">
            <a:extLst>
              <a:ext uri="{FF2B5EF4-FFF2-40B4-BE49-F238E27FC236}">
                <a16:creationId xmlns:a16="http://schemas.microsoft.com/office/drawing/2014/main" id="{4286B242-ECD4-44BD-979A-51F18DF76127}"/>
              </a:ext>
            </a:extLst>
          </p:cNvPr>
          <p:cNvSpPr txBox="1"/>
          <p:nvPr/>
        </p:nvSpPr>
        <p:spPr>
          <a:xfrm>
            <a:off x="8376565" y="1464786"/>
            <a:ext cx="2456826" cy="369332"/>
          </a:xfrm>
          <a:prstGeom prst="rect">
            <a:avLst/>
          </a:prstGeom>
          <a:noFill/>
        </p:spPr>
        <p:txBody>
          <a:bodyPr wrap="none" rtlCol="0">
            <a:spAutoFit/>
          </a:bodyPr>
          <a:lstStyle/>
          <a:p>
            <a:r>
              <a:rPr lang="en-US" dirty="0"/>
              <a:t>Simulated Data Example</a:t>
            </a:r>
          </a:p>
        </p:txBody>
      </p:sp>
    </p:spTree>
    <p:extLst>
      <p:ext uri="{BB962C8B-B14F-4D97-AF65-F5344CB8AC3E}">
        <p14:creationId xmlns:p14="http://schemas.microsoft.com/office/powerpoint/2010/main" val="2793140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240" y="142333"/>
            <a:ext cx="10515600" cy="1325563"/>
          </a:xfrm>
        </p:spPr>
        <p:txBody>
          <a:bodyPr/>
          <a:lstStyle/>
          <a:p>
            <a:r>
              <a:rPr lang="en-US" dirty="0"/>
              <a:t>Tuning Models through Cross Validation</a:t>
            </a:r>
          </a:p>
        </p:txBody>
      </p:sp>
      <p:sp>
        <p:nvSpPr>
          <p:cNvPr id="61" name="Content Placeholder 2"/>
          <p:cNvSpPr txBox="1">
            <a:spLocks/>
          </p:cNvSpPr>
          <p:nvPr/>
        </p:nvSpPr>
        <p:spPr>
          <a:xfrm>
            <a:off x="654270" y="1467775"/>
            <a:ext cx="4634194" cy="2392565"/>
          </a:xfrm>
          <a:prstGeom prst="rect">
            <a:avLst/>
          </a:prstGeom>
          <a:ln w="12700">
            <a:noFill/>
          </a:ln>
        </p:spPr>
        <p:txBody>
          <a:bodyPr>
            <a:noAutofit/>
          </a:bodyPr>
          <a:lstStyle>
            <a:defPPr>
              <a:defRPr lang="en-US"/>
            </a:defPPr>
            <a:lvl1pPr marL="173736" indent="-173736" eaLnBrk="1" hangingPunct="1">
              <a:spcBef>
                <a:spcPts val="1200"/>
              </a:spcBef>
              <a:spcAft>
                <a:spcPts val="1200"/>
              </a:spcAft>
              <a:buClr>
                <a:schemeClr val="tx2"/>
              </a:buClr>
              <a:buFont typeface="Arial" charset="0"/>
              <a:buChar char="•"/>
              <a:defRPr sz="1600">
                <a:solidFill>
                  <a:srgbClr val="414343"/>
                </a:solidFill>
                <a:latin typeface="+mn-lt"/>
              </a:defRPr>
            </a:lvl1pPr>
            <a:lvl2pPr marL="230188" lvl="1" indent="0" eaLnBrk="1" hangingPunct="1">
              <a:spcBef>
                <a:spcPts val="1200"/>
              </a:spcBef>
              <a:buFont typeface="Lucida Grande" charset="0"/>
              <a:buNone/>
              <a:defRPr sz="1400" i="1">
                <a:solidFill>
                  <a:srgbClr val="414343"/>
                </a:solidFill>
                <a:latin typeface="Cambria Math" panose="02040503050406030204" pitchFamily="18" charset="0"/>
              </a:defRPr>
            </a:lvl2pPr>
            <a:lvl3pPr marL="679450" indent="-222250" eaLnBrk="1" hangingPunct="1">
              <a:spcBef>
                <a:spcPct val="20000"/>
              </a:spcBef>
              <a:buFont typeface="Lucida Grande" charset="0"/>
              <a:buChar char="-"/>
              <a:defRPr sz="1600">
                <a:solidFill>
                  <a:srgbClr val="414343"/>
                </a:solidFill>
                <a:latin typeface="+mn-lt"/>
              </a:defRPr>
            </a:lvl3pPr>
            <a:lvl4pPr marL="914400" indent="-234950" eaLnBrk="1" hangingPunct="1">
              <a:spcBef>
                <a:spcPct val="20000"/>
              </a:spcBef>
              <a:buFont typeface="Arial" charset="0"/>
              <a:buChar char="»"/>
              <a:defRPr sz="1600">
                <a:solidFill>
                  <a:srgbClr val="414343"/>
                </a:solidFill>
                <a:latin typeface="+mn-lt"/>
              </a:defRPr>
            </a:lvl4pPr>
            <a:lvl5pPr marL="1144588" indent="-222250" eaLnBrk="1" hangingPunct="1">
              <a:spcBef>
                <a:spcPct val="20000"/>
              </a:spcBef>
              <a:buFont typeface="Arial" charset="0"/>
              <a:buChar char="•"/>
              <a:defRPr sz="1600">
                <a:solidFill>
                  <a:srgbClr val="414343"/>
                </a:solidFill>
                <a:latin typeface="+mn-lt"/>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a:spcAft>
                <a:spcPts val="0"/>
              </a:spcAft>
            </a:pPr>
            <a:r>
              <a:rPr lang="en-US" sz="1800" dirty="0">
                <a:solidFill>
                  <a:schemeClr val="tx1">
                    <a:lumMod val="95000"/>
                  </a:schemeClr>
                </a:solidFill>
                <a:latin typeface="+mj-lt"/>
              </a:rPr>
              <a:t>Complexity penalties like </a:t>
            </a:r>
            <a:r>
              <a:rPr lang="el-GR" sz="1800" dirty="0">
                <a:solidFill>
                  <a:schemeClr val="tx1">
                    <a:lumMod val="95000"/>
                  </a:schemeClr>
                </a:solidFill>
                <a:latin typeface="+mj-lt"/>
              </a:rPr>
              <a:t>λ</a:t>
            </a:r>
            <a:r>
              <a:rPr lang="en-US" sz="1800" dirty="0">
                <a:solidFill>
                  <a:schemeClr val="tx1">
                    <a:lumMod val="95000"/>
                  </a:schemeClr>
                </a:solidFill>
                <a:latin typeface="+mj-lt"/>
              </a:rPr>
              <a:t> can be “tuned” to balance tradeoff between complexity vs. parsimony, bias vs. variance, etc.</a:t>
            </a:r>
          </a:p>
          <a:p>
            <a:pPr>
              <a:spcAft>
                <a:spcPts val="0"/>
              </a:spcAft>
            </a:pPr>
            <a:r>
              <a:rPr lang="en-US" sz="1800" dirty="0">
                <a:solidFill>
                  <a:schemeClr val="tx1">
                    <a:lumMod val="95000"/>
                  </a:schemeClr>
                </a:solidFill>
                <a:latin typeface="+mj-lt"/>
              </a:rPr>
              <a:t>N-fold cross-validation illustrates this tradeoff by creating a sample analogue to the iron law of prediction reserving part of the dataset as a test set</a:t>
            </a:r>
          </a:p>
        </p:txBody>
      </p:sp>
      <p:sp>
        <p:nvSpPr>
          <p:cNvPr id="62" name="Content Placeholder 3"/>
          <p:cNvSpPr txBox="1">
            <a:spLocks/>
          </p:cNvSpPr>
          <p:nvPr/>
        </p:nvSpPr>
        <p:spPr>
          <a:xfrm>
            <a:off x="7011775" y="1550560"/>
            <a:ext cx="3339769" cy="486460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lvl1pPr marL="230188" indent="-230188" algn="l" rtl="0" eaLnBrk="1" fontAlgn="base" hangingPunct="1">
              <a:spcBef>
                <a:spcPct val="20000"/>
              </a:spcBef>
              <a:spcAft>
                <a:spcPct val="0"/>
              </a:spcAft>
              <a:buFont typeface="Arial" charset="0"/>
              <a:buChar char="•"/>
              <a:defRPr kern="1200">
                <a:solidFill>
                  <a:schemeClr val="dk1"/>
                </a:solidFill>
                <a:latin typeface="+mn-lt"/>
                <a:ea typeface="+mn-ea"/>
                <a:cs typeface="+mn-cs"/>
              </a:defRPr>
            </a:lvl1pPr>
            <a:lvl2pPr marL="457200" indent="-234950" algn="l" rtl="0" eaLnBrk="1" fontAlgn="base" hangingPunct="1">
              <a:spcBef>
                <a:spcPct val="20000"/>
              </a:spcBef>
              <a:spcAft>
                <a:spcPct val="0"/>
              </a:spcAft>
              <a:buFont typeface="Lucida Grande" charset="0"/>
              <a:buChar char="&gt;"/>
              <a:defRPr sz="1600" kern="1200">
                <a:solidFill>
                  <a:schemeClr val="dk1"/>
                </a:solidFill>
                <a:latin typeface="+mn-lt"/>
                <a:ea typeface="+mn-ea"/>
                <a:cs typeface="+mn-cs"/>
              </a:defRPr>
            </a:lvl2pPr>
            <a:lvl3pPr marL="679450" indent="-222250" algn="l" rtl="0" eaLnBrk="1" fontAlgn="base" hangingPunct="1">
              <a:spcBef>
                <a:spcPct val="20000"/>
              </a:spcBef>
              <a:spcAft>
                <a:spcPct val="0"/>
              </a:spcAft>
              <a:buFont typeface="Lucida Grande" charset="0"/>
              <a:buChar char="-"/>
              <a:defRPr sz="1600" kern="1200">
                <a:solidFill>
                  <a:schemeClr val="dk1"/>
                </a:solidFill>
                <a:latin typeface="+mn-lt"/>
                <a:ea typeface="+mn-ea"/>
                <a:cs typeface="+mn-cs"/>
              </a:defRPr>
            </a:lvl3pPr>
            <a:lvl4pPr marL="914400" indent="-234950" algn="l" rtl="0" eaLnBrk="1" fontAlgn="base" hangingPunct="1">
              <a:spcBef>
                <a:spcPct val="20000"/>
              </a:spcBef>
              <a:spcAft>
                <a:spcPct val="0"/>
              </a:spcAft>
              <a:buFont typeface="Arial" charset="0"/>
              <a:buChar char="»"/>
              <a:defRPr sz="1600" kern="1200">
                <a:solidFill>
                  <a:schemeClr val="dk1"/>
                </a:solidFill>
                <a:latin typeface="+mn-lt"/>
                <a:ea typeface="+mn-ea"/>
                <a:cs typeface="+mn-cs"/>
              </a:defRPr>
            </a:lvl4pPr>
            <a:lvl5pPr marL="1144588" indent="-222250" algn="l" rtl="0" eaLnBrk="1" fontAlgn="base" hangingPunct="1">
              <a:spcBef>
                <a:spcPct val="20000"/>
              </a:spcBef>
              <a:spcAft>
                <a:spcPct val="0"/>
              </a:spcAft>
              <a:buFont typeface="Arial" charset="0"/>
              <a:buChar char="•"/>
              <a:defRPr sz="16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r>
              <a:rPr lang="en-US" sz="1200" b="1" u="sng" dirty="0">
                <a:solidFill>
                  <a:schemeClr val="tx2"/>
                </a:solidFill>
                <a:latin typeface="+mj-lt"/>
              </a:rPr>
              <a:t>N-fold Cross Validation</a:t>
            </a:r>
            <a:r>
              <a:rPr lang="en-US" sz="1200" b="1" dirty="0">
                <a:solidFill>
                  <a:schemeClr val="tx2"/>
                </a:solidFill>
                <a:latin typeface="+mj-lt"/>
              </a:rPr>
              <a:t>:</a:t>
            </a:r>
          </a:p>
          <a:p>
            <a:pPr marL="0" indent="0">
              <a:buNone/>
            </a:pPr>
            <a:endParaRPr lang="en-US" sz="1200" b="1" dirty="0">
              <a:solidFill>
                <a:schemeClr val="tx2"/>
              </a:solidFill>
              <a:latin typeface="+mj-lt"/>
            </a:endParaRPr>
          </a:p>
          <a:p>
            <a:pPr marL="210312" indent="-210312">
              <a:spcBef>
                <a:spcPts val="600"/>
              </a:spcBef>
              <a:buFont typeface="+mj-lt"/>
              <a:buAutoNum type="arabicPeriod"/>
            </a:pPr>
            <a:r>
              <a:rPr lang="en-US" sz="1200" dirty="0">
                <a:solidFill>
                  <a:schemeClr val="tx2"/>
                </a:solidFill>
                <a:latin typeface="+mj-lt"/>
              </a:rPr>
              <a:t>Start with penalties/constraints set to give the most parsimonious model</a:t>
            </a:r>
          </a:p>
          <a:p>
            <a:pPr marL="210312" indent="-210312">
              <a:spcBef>
                <a:spcPts val="600"/>
              </a:spcBef>
              <a:buFont typeface="+mj-lt"/>
              <a:buAutoNum type="arabicPeriod"/>
            </a:pPr>
            <a:r>
              <a:rPr lang="en-US" sz="1200" dirty="0">
                <a:solidFill>
                  <a:schemeClr val="tx2"/>
                </a:solidFill>
                <a:latin typeface="+mj-lt"/>
              </a:rPr>
              <a:t>Designate 1/Nth of the sample as a test set and the remaining (N-1)/</a:t>
            </a:r>
            <a:r>
              <a:rPr lang="en-US" sz="1200" dirty="0" err="1">
                <a:solidFill>
                  <a:schemeClr val="tx2"/>
                </a:solidFill>
                <a:latin typeface="+mj-lt"/>
              </a:rPr>
              <a:t>Nths</a:t>
            </a:r>
            <a:r>
              <a:rPr lang="en-US" sz="1200" dirty="0">
                <a:solidFill>
                  <a:schemeClr val="tx2"/>
                </a:solidFill>
                <a:latin typeface="+mj-lt"/>
              </a:rPr>
              <a:t> as the training set</a:t>
            </a:r>
          </a:p>
          <a:p>
            <a:pPr marL="210312" indent="-210312">
              <a:spcBef>
                <a:spcPts val="600"/>
              </a:spcBef>
              <a:buFont typeface="+mj-lt"/>
              <a:buAutoNum type="arabicPeriod"/>
            </a:pPr>
            <a:r>
              <a:rPr lang="en-US" sz="1200" dirty="0">
                <a:solidFill>
                  <a:schemeClr val="tx2"/>
                </a:solidFill>
                <a:latin typeface="+mj-lt"/>
              </a:rPr>
              <a:t>Estimate the model on the training set and calculate mean-squared prediction error on the test set</a:t>
            </a:r>
          </a:p>
          <a:p>
            <a:pPr marL="210312" indent="-210312">
              <a:spcBef>
                <a:spcPts val="600"/>
              </a:spcBef>
              <a:buFont typeface="+mj-lt"/>
              <a:buAutoNum type="arabicPeriod"/>
            </a:pPr>
            <a:r>
              <a:rPr lang="en-US" sz="1200" dirty="0">
                <a:solidFill>
                  <a:schemeClr val="tx2"/>
                </a:solidFill>
                <a:latin typeface="+mj-lt"/>
              </a:rPr>
              <a:t>Repeat steps 2-3 to generate N complete “folds” and average to create the “cross-validation mean-square error” (</a:t>
            </a:r>
            <a:r>
              <a:rPr lang="en-US" sz="1200" dirty="0" err="1">
                <a:solidFill>
                  <a:schemeClr val="tx2"/>
                </a:solidFill>
                <a:latin typeface="+mj-lt"/>
              </a:rPr>
              <a:t>Xerror</a:t>
            </a:r>
            <a:r>
              <a:rPr lang="en-US" sz="1200" dirty="0">
                <a:solidFill>
                  <a:schemeClr val="tx2"/>
                </a:solidFill>
                <a:latin typeface="+mj-lt"/>
              </a:rPr>
              <a:t>) and its standard error</a:t>
            </a:r>
          </a:p>
          <a:p>
            <a:pPr marL="210312" indent="-210312">
              <a:spcBef>
                <a:spcPts val="600"/>
              </a:spcBef>
              <a:buFont typeface="+mj-lt"/>
              <a:buAutoNum type="arabicPeriod"/>
            </a:pPr>
            <a:r>
              <a:rPr lang="en-US" sz="1200" dirty="0">
                <a:solidFill>
                  <a:schemeClr val="tx2"/>
                </a:solidFill>
                <a:latin typeface="+mj-lt"/>
              </a:rPr>
              <a:t>Relax the penalties/constraints to increase the complexity of the model and repeat steps 2-4</a:t>
            </a:r>
          </a:p>
          <a:p>
            <a:pPr marL="210312" indent="-210312">
              <a:spcBef>
                <a:spcPts val="600"/>
              </a:spcBef>
              <a:buFont typeface="+mj-lt"/>
              <a:buAutoNum type="arabicPeriod"/>
            </a:pPr>
            <a:r>
              <a:rPr lang="en-US" sz="1200" dirty="0">
                <a:solidFill>
                  <a:schemeClr val="tx2"/>
                </a:solidFill>
                <a:latin typeface="+mj-lt"/>
              </a:rPr>
              <a:t>After repeating to maximally complex model, examine </a:t>
            </a:r>
            <a:r>
              <a:rPr lang="en-US" sz="1200" dirty="0" err="1">
                <a:solidFill>
                  <a:schemeClr val="tx2"/>
                </a:solidFill>
                <a:latin typeface="+mj-lt"/>
              </a:rPr>
              <a:t>Xerror</a:t>
            </a:r>
            <a:r>
              <a:rPr lang="en-US" sz="1200" dirty="0">
                <a:solidFill>
                  <a:schemeClr val="tx2"/>
                </a:solidFill>
                <a:latin typeface="+mj-lt"/>
              </a:rPr>
              <a:t> as a function of the penalty/constraint values</a:t>
            </a:r>
          </a:p>
          <a:p>
            <a:pPr marL="210312" indent="-210312">
              <a:spcBef>
                <a:spcPts val="600"/>
              </a:spcBef>
              <a:buFont typeface="+mj-lt"/>
              <a:buAutoNum type="arabicPeriod"/>
            </a:pPr>
            <a:r>
              <a:rPr lang="en-US" sz="1200" dirty="0">
                <a:solidFill>
                  <a:schemeClr val="tx2"/>
                </a:solidFill>
                <a:latin typeface="+mj-lt"/>
              </a:rPr>
              <a:t>“1 S.E. Rule of Thumb” – choose the penalty/constraint that generates the least complex model with </a:t>
            </a:r>
            <a:r>
              <a:rPr lang="en-US" sz="1200" dirty="0" err="1">
                <a:solidFill>
                  <a:schemeClr val="tx2"/>
                </a:solidFill>
                <a:latin typeface="+mj-lt"/>
              </a:rPr>
              <a:t>Xerror</a:t>
            </a:r>
            <a:r>
              <a:rPr lang="en-US" sz="1200" dirty="0">
                <a:solidFill>
                  <a:schemeClr val="tx2"/>
                </a:solidFill>
                <a:latin typeface="+mj-lt"/>
              </a:rPr>
              <a:t> not more than the minimum </a:t>
            </a:r>
            <a:r>
              <a:rPr lang="en-US" sz="1200" dirty="0" err="1">
                <a:solidFill>
                  <a:schemeClr val="tx2"/>
                </a:solidFill>
                <a:latin typeface="+mj-lt"/>
              </a:rPr>
              <a:t>Xerror</a:t>
            </a:r>
            <a:r>
              <a:rPr lang="en-US" sz="1200" dirty="0">
                <a:solidFill>
                  <a:schemeClr val="tx2"/>
                </a:solidFill>
                <a:latin typeface="+mj-lt"/>
              </a:rPr>
              <a:t> (plus 1 standard error)</a:t>
            </a:r>
          </a:p>
        </p:txBody>
      </p:sp>
      <p:sp>
        <p:nvSpPr>
          <p:cNvPr id="63" name="Left Brace 62"/>
          <p:cNvSpPr/>
          <p:nvPr/>
        </p:nvSpPr>
        <p:spPr>
          <a:xfrm>
            <a:off x="6776864" y="2551659"/>
            <a:ext cx="176386" cy="934491"/>
          </a:xfrm>
          <a:prstGeom prst="leftBrace">
            <a:avLst>
              <a:gd name="adj1" fmla="val 87758"/>
              <a:gd name="adj2" fmla="val 50273"/>
            </a:avLst>
          </a:prstGeom>
          <a:noFill/>
          <a:ln w="12700">
            <a:solidFill>
              <a:srgbClr val="A4AAA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atin typeface="+mj-lt"/>
            </a:endParaRPr>
          </a:p>
        </p:txBody>
      </p:sp>
      <p:cxnSp>
        <p:nvCxnSpPr>
          <p:cNvPr id="72" name="Connector: Curved 58"/>
          <p:cNvCxnSpPr>
            <a:cxnSpLocks/>
            <a:stCxn id="63" idx="1"/>
          </p:cNvCxnSpPr>
          <p:nvPr/>
        </p:nvCxnSpPr>
        <p:spPr>
          <a:xfrm rot="10800000" flipV="1">
            <a:off x="4724346" y="3021455"/>
            <a:ext cx="2052519" cy="1386055"/>
          </a:xfrm>
          <a:prstGeom prst="bentConnector3">
            <a:avLst/>
          </a:prstGeom>
          <a:ln w="12700">
            <a:solidFill>
              <a:srgbClr val="A4AAAD"/>
            </a:solidFill>
            <a:tailEnd type="triangle"/>
          </a:ln>
        </p:spPr>
        <p:style>
          <a:lnRef idx="2">
            <a:schemeClr val="accent2"/>
          </a:lnRef>
          <a:fillRef idx="1">
            <a:schemeClr val="lt1"/>
          </a:fillRef>
          <a:effectRef idx="0">
            <a:schemeClr val="accent2"/>
          </a:effectRef>
          <a:fontRef idx="minor">
            <a:schemeClr val="dk1"/>
          </a:fontRef>
        </p:style>
      </p:cxnSp>
      <p:sp>
        <p:nvSpPr>
          <p:cNvPr id="76" name="Arrow: Curved Right 73"/>
          <p:cNvSpPr/>
          <p:nvPr/>
        </p:nvSpPr>
        <p:spPr>
          <a:xfrm rot="10800000">
            <a:off x="10466863" y="2551658"/>
            <a:ext cx="416758" cy="1431204"/>
          </a:xfrm>
          <a:prstGeom prst="curvedRightArrow">
            <a:avLst/>
          </a:prstGeom>
          <a:solidFill>
            <a:srgbClr val="A4AAAD"/>
          </a:solidFill>
          <a:ln w="12700">
            <a:solidFill>
              <a:srgbClr val="A4AAA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latin typeface="+mj-lt"/>
            </a:endParaRPr>
          </a:p>
        </p:txBody>
      </p:sp>
      <p:grpSp>
        <p:nvGrpSpPr>
          <p:cNvPr id="27" name="Group 26">
            <a:extLst>
              <a:ext uri="{FF2B5EF4-FFF2-40B4-BE49-F238E27FC236}">
                <a16:creationId xmlns:a16="http://schemas.microsoft.com/office/drawing/2014/main" id="{0D563BE0-7848-4E52-900B-813FE3409929}"/>
              </a:ext>
            </a:extLst>
          </p:cNvPr>
          <p:cNvGrpSpPr/>
          <p:nvPr/>
        </p:nvGrpSpPr>
        <p:grpSpPr>
          <a:xfrm>
            <a:off x="857049" y="4230513"/>
            <a:ext cx="3667803" cy="307199"/>
            <a:chOff x="1271394" y="4101922"/>
            <a:chExt cx="3667803" cy="307199"/>
          </a:xfrm>
        </p:grpSpPr>
        <p:sp>
          <p:nvSpPr>
            <p:cNvPr id="115" name="Rectangle 114"/>
            <p:cNvSpPr/>
            <p:nvPr/>
          </p:nvSpPr>
          <p:spPr>
            <a:xfrm>
              <a:off x="1870237" y="4155040"/>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116" name="Rectangle 115"/>
            <p:cNvSpPr/>
            <p:nvPr/>
          </p:nvSpPr>
          <p:spPr>
            <a:xfrm>
              <a:off x="2484029" y="4155040"/>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117" name="Rectangle 116"/>
            <p:cNvSpPr/>
            <p:nvPr/>
          </p:nvSpPr>
          <p:spPr>
            <a:xfrm>
              <a:off x="2588708" y="4155040"/>
              <a:ext cx="1122905"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mj-lt"/>
                </a:rPr>
                <a:t>Train</a:t>
              </a:r>
            </a:p>
          </p:txBody>
        </p:sp>
        <p:sp>
          <p:nvSpPr>
            <p:cNvPr id="118" name="Rectangle 117"/>
            <p:cNvSpPr/>
            <p:nvPr/>
          </p:nvSpPr>
          <p:spPr>
            <a:xfrm>
              <a:off x="3711613" y="4155040"/>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119" name="Rectangle 118"/>
            <p:cNvSpPr/>
            <p:nvPr/>
          </p:nvSpPr>
          <p:spPr>
            <a:xfrm>
              <a:off x="4325405" y="4155040"/>
              <a:ext cx="613792" cy="2201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rPr>
                <a:t>Test</a:t>
              </a:r>
            </a:p>
          </p:txBody>
        </p:sp>
        <p:sp>
          <p:nvSpPr>
            <p:cNvPr id="114" name="TextBox 113"/>
            <p:cNvSpPr txBox="1"/>
            <p:nvPr/>
          </p:nvSpPr>
          <p:spPr>
            <a:xfrm>
              <a:off x="1271394" y="4101922"/>
              <a:ext cx="626398" cy="307199"/>
            </a:xfrm>
            <a:prstGeom prst="rect">
              <a:avLst/>
            </a:prstGeom>
            <a:noFill/>
          </p:spPr>
          <p:txBody>
            <a:bodyPr wrap="none" rtlCol="0">
              <a:spAutoFit/>
            </a:bodyPr>
            <a:lstStyle/>
            <a:p>
              <a:r>
                <a:rPr lang="en-US" sz="1000" dirty="0">
                  <a:solidFill>
                    <a:schemeClr val="tx2"/>
                  </a:solidFill>
                  <a:latin typeface="+mj-lt"/>
                </a:rPr>
                <a:t>Fold 1</a:t>
              </a:r>
            </a:p>
          </p:txBody>
        </p:sp>
      </p:grpSp>
      <p:grpSp>
        <p:nvGrpSpPr>
          <p:cNvPr id="28" name="Group 27">
            <a:extLst>
              <a:ext uri="{FF2B5EF4-FFF2-40B4-BE49-F238E27FC236}">
                <a16:creationId xmlns:a16="http://schemas.microsoft.com/office/drawing/2014/main" id="{12353201-5981-476D-BA62-55D4A85AE1B9}"/>
              </a:ext>
            </a:extLst>
          </p:cNvPr>
          <p:cNvGrpSpPr/>
          <p:nvPr/>
        </p:nvGrpSpPr>
        <p:grpSpPr>
          <a:xfrm>
            <a:off x="848635" y="4554378"/>
            <a:ext cx="3676217" cy="1278793"/>
            <a:chOff x="1262980" y="4425787"/>
            <a:chExt cx="3676217" cy="1278793"/>
          </a:xfrm>
        </p:grpSpPr>
        <p:sp>
          <p:nvSpPr>
            <p:cNvPr id="108" name="Rectangle 107"/>
            <p:cNvSpPr/>
            <p:nvPr/>
          </p:nvSpPr>
          <p:spPr>
            <a:xfrm>
              <a:off x="3097821" y="4478905"/>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109" name="Rectangle 108"/>
            <p:cNvSpPr/>
            <p:nvPr/>
          </p:nvSpPr>
          <p:spPr>
            <a:xfrm>
              <a:off x="1870237" y="4478905"/>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110" name="Rectangle 109"/>
            <p:cNvSpPr/>
            <p:nvPr/>
          </p:nvSpPr>
          <p:spPr>
            <a:xfrm>
              <a:off x="2094384" y="4478905"/>
              <a:ext cx="1401254"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mj-lt"/>
              </a:endParaRPr>
            </a:p>
          </p:txBody>
        </p:sp>
        <p:sp>
          <p:nvSpPr>
            <p:cNvPr id="111" name="Rectangle 110"/>
            <p:cNvSpPr/>
            <p:nvPr/>
          </p:nvSpPr>
          <p:spPr>
            <a:xfrm>
              <a:off x="3711613" y="4478905"/>
              <a:ext cx="613792" cy="2201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rPr>
                <a:t>Test</a:t>
              </a:r>
            </a:p>
          </p:txBody>
        </p:sp>
        <p:sp>
          <p:nvSpPr>
            <p:cNvPr id="112" name="Rectangle 111"/>
            <p:cNvSpPr/>
            <p:nvPr/>
          </p:nvSpPr>
          <p:spPr>
            <a:xfrm>
              <a:off x="4325405" y="4478905"/>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107" name="TextBox 106"/>
            <p:cNvSpPr txBox="1"/>
            <p:nvPr/>
          </p:nvSpPr>
          <p:spPr>
            <a:xfrm>
              <a:off x="1269094" y="4425787"/>
              <a:ext cx="626398" cy="307199"/>
            </a:xfrm>
            <a:prstGeom prst="rect">
              <a:avLst/>
            </a:prstGeom>
            <a:noFill/>
          </p:spPr>
          <p:txBody>
            <a:bodyPr wrap="none" rtlCol="0">
              <a:spAutoFit/>
            </a:bodyPr>
            <a:lstStyle/>
            <a:p>
              <a:r>
                <a:rPr lang="en-US" sz="1000" dirty="0">
                  <a:solidFill>
                    <a:schemeClr val="tx2"/>
                  </a:solidFill>
                  <a:latin typeface="+mj-lt"/>
                </a:rPr>
                <a:t>Fold 2</a:t>
              </a:r>
            </a:p>
          </p:txBody>
        </p:sp>
        <p:sp>
          <p:nvSpPr>
            <p:cNvPr id="101" name="Rectangle 100"/>
            <p:cNvSpPr/>
            <p:nvPr/>
          </p:nvSpPr>
          <p:spPr>
            <a:xfrm>
              <a:off x="1870236" y="4802770"/>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mj-lt"/>
              </a:endParaRPr>
            </a:p>
          </p:txBody>
        </p:sp>
        <p:sp>
          <p:nvSpPr>
            <p:cNvPr id="102" name="Rectangle 101"/>
            <p:cNvSpPr/>
            <p:nvPr/>
          </p:nvSpPr>
          <p:spPr>
            <a:xfrm>
              <a:off x="1969602" y="4802770"/>
              <a:ext cx="1128217"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mj-lt"/>
              </a:endParaRPr>
            </a:p>
          </p:txBody>
        </p:sp>
        <p:sp>
          <p:nvSpPr>
            <p:cNvPr id="103" name="Rectangle 102"/>
            <p:cNvSpPr/>
            <p:nvPr/>
          </p:nvSpPr>
          <p:spPr>
            <a:xfrm>
              <a:off x="3097820" y="4802770"/>
              <a:ext cx="613792" cy="2201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rPr>
                <a:t>Test</a:t>
              </a:r>
            </a:p>
          </p:txBody>
        </p:sp>
        <p:sp>
          <p:nvSpPr>
            <p:cNvPr id="104" name="Rectangle 103"/>
            <p:cNvSpPr/>
            <p:nvPr/>
          </p:nvSpPr>
          <p:spPr>
            <a:xfrm>
              <a:off x="3711612" y="4802770"/>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105" name="Rectangle 104"/>
            <p:cNvSpPr/>
            <p:nvPr/>
          </p:nvSpPr>
          <p:spPr>
            <a:xfrm>
              <a:off x="3862897" y="4802770"/>
              <a:ext cx="1076299"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mj-lt"/>
              </a:endParaRPr>
            </a:p>
          </p:txBody>
        </p:sp>
        <p:sp>
          <p:nvSpPr>
            <p:cNvPr id="100" name="TextBox 99"/>
            <p:cNvSpPr txBox="1"/>
            <p:nvPr/>
          </p:nvSpPr>
          <p:spPr>
            <a:xfrm>
              <a:off x="1269094" y="4749652"/>
              <a:ext cx="626398" cy="307199"/>
            </a:xfrm>
            <a:prstGeom prst="rect">
              <a:avLst/>
            </a:prstGeom>
            <a:noFill/>
          </p:spPr>
          <p:txBody>
            <a:bodyPr wrap="none" rtlCol="0">
              <a:spAutoFit/>
            </a:bodyPr>
            <a:lstStyle/>
            <a:p>
              <a:r>
                <a:rPr lang="en-US" sz="1000" dirty="0">
                  <a:solidFill>
                    <a:schemeClr val="tx2"/>
                  </a:solidFill>
                  <a:latin typeface="+mj-lt"/>
                </a:rPr>
                <a:t>Fold 3</a:t>
              </a:r>
            </a:p>
          </p:txBody>
        </p:sp>
        <p:sp>
          <p:nvSpPr>
            <p:cNvPr id="94" name="Rectangle 93"/>
            <p:cNvSpPr/>
            <p:nvPr/>
          </p:nvSpPr>
          <p:spPr>
            <a:xfrm>
              <a:off x="1870236" y="5126634"/>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95" name="Rectangle 94"/>
            <p:cNvSpPr/>
            <p:nvPr/>
          </p:nvSpPr>
          <p:spPr>
            <a:xfrm>
              <a:off x="2484028" y="5126634"/>
              <a:ext cx="613792" cy="2201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rPr>
                <a:t>Test</a:t>
              </a:r>
            </a:p>
          </p:txBody>
        </p:sp>
        <p:sp>
          <p:nvSpPr>
            <p:cNvPr id="96" name="Rectangle 95"/>
            <p:cNvSpPr/>
            <p:nvPr/>
          </p:nvSpPr>
          <p:spPr>
            <a:xfrm>
              <a:off x="3097820" y="5126634"/>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97" name="Rectangle 96"/>
            <p:cNvSpPr/>
            <p:nvPr/>
          </p:nvSpPr>
          <p:spPr>
            <a:xfrm>
              <a:off x="3711612" y="5126634"/>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98" name="Rectangle 97"/>
            <p:cNvSpPr/>
            <p:nvPr/>
          </p:nvSpPr>
          <p:spPr>
            <a:xfrm>
              <a:off x="4325404" y="5126634"/>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93" name="TextBox 92"/>
            <p:cNvSpPr txBox="1"/>
            <p:nvPr/>
          </p:nvSpPr>
          <p:spPr>
            <a:xfrm>
              <a:off x="1262980" y="5073517"/>
              <a:ext cx="626398" cy="307199"/>
            </a:xfrm>
            <a:prstGeom prst="rect">
              <a:avLst/>
            </a:prstGeom>
            <a:noFill/>
          </p:spPr>
          <p:txBody>
            <a:bodyPr wrap="none" rtlCol="0">
              <a:spAutoFit/>
            </a:bodyPr>
            <a:lstStyle/>
            <a:p>
              <a:r>
                <a:rPr lang="en-US" sz="1000" dirty="0">
                  <a:solidFill>
                    <a:schemeClr val="tx2"/>
                  </a:solidFill>
                  <a:latin typeface="+mj-lt"/>
                </a:rPr>
                <a:t>Fold 4</a:t>
              </a:r>
            </a:p>
          </p:txBody>
        </p:sp>
        <p:sp>
          <p:nvSpPr>
            <p:cNvPr id="87" name="Rectangle 86"/>
            <p:cNvSpPr/>
            <p:nvPr/>
          </p:nvSpPr>
          <p:spPr>
            <a:xfrm>
              <a:off x="1870234" y="5450499"/>
              <a:ext cx="613792" cy="2201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rPr>
                <a:t>Test</a:t>
              </a:r>
            </a:p>
          </p:txBody>
        </p:sp>
        <p:sp>
          <p:nvSpPr>
            <p:cNvPr id="88" name="Rectangle 87"/>
            <p:cNvSpPr/>
            <p:nvPr/>
          </p:nvSpPr>
          <p:spPr>
            <a:xfrm>
              <a:off x="2484026" y="5450499"/>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89" name="Rectangle 88"/>
            <p:cNvSpPr/>
            <p:nvPr/>
          </p:nvSpPr>
          <p:spPr>
            <a:xfrm>
              <a:off x="3097818" y="5450499"/>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90" name="Rectangle 89"/>
            <p:cNvSpPr/>
            <p:nvPr/>
          </p:nvSpPr>
          <p:spPr>
            <a:xfrm>
              <a:off x="3711610" y="5450499"/>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91" name="Rectangle 90"/>
            <p:cNvSpPr/>
            <p:nvPr/>
          </p:nvSpPr>
          <p:spPr>
            <a:xfrm>
              <a:off x="4325402" y="5450499"/>
              <a:ext cx="613792" cy="2201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j-lt"/>
              </a:endParaRPr>
            </a:p>
          </p:txBody>
        </p:sp>
        <p:sp>
          <p:nvSpPr>
            <p:cNvPr id="86" name="TextBox 85"/>
            <p:cNvSpPr txBox="1"/>
            <p:nvPr/>
          </p:nvSpPr>
          <p:spPr>
            <a:xfrm>
              <a:off x="1274505" y="5397381"/>
              <a:ext cx="626398" cy="307199"/>
            </a:xfrm>
            <a:prstGeom prst="rect">
              <a:avLst/>
            </a:prstGeom>
            <a:noFill/>
          </p:spPr>
          <p:txBody>
            <a:bodyPr wrap="none" rtlCol="0">
              <a:spAutoFit/>
            </a:bodyPr>
            <a:lstStyle/>
            <a:p>
              <a:r>
                <a:rPr lang="en-US" sz="1000" dirty="0">
                  <a:solidFill>
                    <a:schemeClr val="tx2"/>
                  </a:solidFill>
                  <a:latin typeface="+mj-lt"/>
                </a:rPr>
                <a:t>Fold 5</a:t>
              </a:r>
            </a:p>
          </p:txBody>
        </p:sp>
      </p:grpSp>
      <p:sp>
        <p:nvSpPr>
          <p:cNvPr id="120" name="Left Brace 119"/>
          <p:cNvSpPr/>
          <p:nvPr/>
        </p:nvSpPr>
        <p:spPr>
          <a:xfrm rot="10800000">
            <a:off x="4548810" y="4283631"/>
            <a:ext cx="120810" cy="1522354"/>
          </a:xfrm>
          <a:prstGeom prst="leftBrace">
            <a:avLst>
              <a:gd name="adj1" fmla="val 60132"/>
              <a:gd name="adj2" fmla="val 46336"/>
            </a:avLst>
          </a:pr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latin typeface="+mj-lt"/>
            </a:endParaRPr>
          </a:p>
        </p:txBody>
      </p:sp>
      <p:sp>
        <p:nvSpPr>
          <p:cNvPr id="122" name="TextBox 121"/>
          <p:cNvSpPr txBox="1"/>
          <p:nvPr/>
        </p:nvSpPr>
        <p:spPr>
          <a:xfrm>
            <a:off x="4724345" y="4878243"/>
            <a:ext cx="1114524" cy="43088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pPr algn="ctr"/>
            <a:r>
              <a:rPr lang="en-US" sz="1000" dirty="0">
                <a:solidFill>
                  <a:schemeClr val="tx2"/>
                </a:solidFill>
                <a:latin typeface="+mj-lt"/>
              </a:rPr>
              <a:t>Calculate</a:t>
            </a:r>
          </a:p>
          <a:p>
            <a:pPr algn="ctr"/>
            <a:r>
              <a:rPr lang="en-US" sz="1000" dirty="0" err="1">
                <a:solidFill>
                  <a:schemeClr val="tx2"/>
                </a:solidFill>
                <a:latin typeface="+mj-lt"/>
              </a:rPr>
              <a:t>Xerror</a:t>
            </a:r>
            <a:endParaRPr lang="en-US" sz="1000" dirty="0">
              <a:solidFill>
                <a:schemeClr val="tx2"/>
              </a:solidFill>
              <a:latin typeface="+mj-lt"/>
            </a:endParaRPr>
          </a:p>
        </p:txBody>
      </p:sp>
      <p:sp>
        <p:nvSpPr>
          <p:cNvPr id="123" name="TextBox 122"/>
          <p:cNvSpPr txBox="1"/>
          <p:nvPr/>
        </p:nvSpPr>
        <p:spPr>
          <a:xfrm>
            <a:off x="6519817" y="4435312"/>
            <a:ext cx="161694" cy="11987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nchor="ctr" anchorCtr="0">
            <a:noAutofit/>
          </a:bodyPr>
          <a:lstStyle/>
          <a:p>
            <a:pPr algn="ctr"/>
            <a:endParaRPr lang="en-US" sz="1100" dirty="0">
              <a:latin typeface="+mj-lt"/>
            </a:endParaRPr>
          </a:p>
        </p:txBody>
      </p:sp>
      <p:cxnSp>
        <p:nvCxnSpPr>
          <p:cNvPr id="32" name="Connector: Elbow 31">
            <a:extLst>
              <a:ext uri="{FF2B5EF4-FFF2-40B4-BE49-F238E27FC236}">
                <a16:creationId xmlns:a16="http://schemas.microsoft.com/office/drawing/2014/main" id="{50C849F2-2EF1-49E7-BD03-2D766EDBEB8E}"/>
              </a:ext>
            </a:extLst>
          </p:cNvPr>
          <p:cNvCxnSpPr>
            <a:cxnSpLocks/>
            <a:stCxn id="122" idx="3"/>
            <a:endCxn id="62" idx="1"/>
          </p:cNvCxnSpPr>
          <p:nvPr/>
        </p:nvCxnSpPr>
        <p:spPr>
          <a:xfrm flipV="1">
            <a:off x="5838869" y="3982864"/>
            <a:ext cx="1172906" cy="1110823"/>
          </a:xfrm>
          <a:prstGeom prst="bentConnector3">
            <a:avLst/>
          </a:prstGeom>
          <a:ln w="12700">
            <a:solidFill>
              <a:srgbClr val="A4AAAD"/>
            </a:solidFill>
            <a:tailEnd type="triangle"/>
          </a:ln>
        </p:spPr>
        <p:style>
          <a:lnRef idx="2">
            <a:schemeClr val="accent2"/>
          </a:lnRef>
          <a:fillRef idx="1">
            <a:schemeClr val="lt1"/>
          </a:fillRef>
          <a:effectRef idx="0">
            <a:schemeClr val="accent2"/>
          </a:effectRef>
          <a:fontRef idx="minor">
            <a:schemeClr val="dk1"/>
          </a:fontRef>
        </p:style>
      </p:cxnSp>
      <p:sp>
        <p:nvSpPr>
          <p:cNvPr id="79" name="Arrow: Curved Right 73">
            <a:extLst>
              <a:ext uri="{FF2B5EF4-FFF2-40B4-BE49-F238E27FC236}">
                <a16:creationId xmlns:a16="http://schemas.microsoft.com/office/drawing/2014/main" id="{817EDE6C-46E0-4689-B2A2-7298C295E149}"/>
              </a:ext>
            </a:extLst>
          </p:cNvPr>
          <p:cNvSpPr/>
          <p:nvPr/>
        </p:nvSpPr>
        <p:spPr>
          <a:xfrm rot="10800000">
            <a:off x="10464330" y="2513553"/>
            <a:ext cx="565619" cy="2146806"/>
          </a:xfrm>
          <a:prstGeom prst="curvedRightArrow">
            <a:avLst/>
          </a:prstGeom>
          <a:solidFill>
            <a:srgbClr val="A4AAAD"/>
          </a:solidFill>
          <a:ln w="12700">
            <a:solidFill>
              <a:srgbClr val="A4AAA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latin typeface="+mj-lt"/>
            </a:endParaRPr>
          </a:p>
        </p:txBody>
      </p:sp>
    </p:spTree>
    <p:extLst>
      <p:ext uri="{BB962C8B-B14F-4D97-AF65-F5344CB8AC3E}">
        <p14:creationId xmlns:p14="http://schemas.microsoft.com/office/powerpoint/2010/main" val="346300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2">
                                            <p:txEl>
                                              <p:pRg st="6" end="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2">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76" grpId="0" animBg="1"/>
      <p:bldP spid="120" grpId="0" animBg="1"/>
      <p:bldP spid="122" grpId="0" animBg="1"/>
      <p:bldP spid="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7C4402-59C7-451B-A55F-3A49C8CF449F}"/>
              </a:ext>
            </a:extLst>
          </p:cNvPr>
          <p:cNvPicPr>
            <a:picLocks noChangeAspect="1"/>
          </p:cNvPicPr>
          <p:nvPr/>
        </p:nvPicPr>
        <p:blipFill>
          <a:blip r:embed="rId2"/>
          <a:stretch>
            <a:fillRect/>
          </a:stretch>
        </p:blipFill>
        <p:spPr>
          <a:xfrm>
            <a:off x="2373888" y="540968"/>
            <a:ext cx="7444223" cy="5776064"/>
          </a:xfrm>
          <a:prstGeom prst="rect">
            <a:avLst/>
          </a:prstGeom>
        </p:spPr>
      </p:pic>
      <p:sp>
        <p:nvSpPr>
          <p:cNvPr id="13" name="TextBox 12"/>
          <p:cNvSpPr txBox="1"/>
          <p:nvPr/>
        </p:nvSpPr>
        <p:spPr>
          <a:xfrm>
            <a:off x="2967399" y="1209848"/>
            <a:ext cx="2287121" cy="591785"/>
          </a:xfrm>
          <a:prstGeom prst="rect">
            <a:avLst/>
          </a:prstGeom>
          <a:noFill/>
        </p:spPr>
        <p:txBody>
          <a:bodyPr wrap="none" rtlCol="0">
            <a:spAutoFit/>
          </a:bodyPr>
          <a:lstStyle/>
          <a:p>
            <a:r>
              <a:rPr lang="en-US" dirty="0"/>
              <a:t>Note: Model complexity </a:t>
            </a:r>
          </a:p>
          <a:p>
            <a:r>
              <a:rPr lang="en-US" dirty="0"/>
              <a:t>decreasing</a:t>
            </a:r>
          </a:p>
        </p:txBody>
      </p:sp>
      <p:sp>
        <p:nvSpPr>
          <p:cNvPr id="14" name="Arrow: Right 13"/>
          <p:cNvSpPr/>
          <p:nvPr/>
        </p:nvSpPr>
        <p:spPr>
          <a:xfrm rot="10800000">
            <a:off x="4059227" y="1557470"/>
            <a:ext cx="895984" cy="161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715513" y="982520"/>
            <a:ext cx="1340742" cy="523220"/>
          </a:xfrm>
          <a:prstGeom prst="rect">
            <a:avLst/>
          </a:prstGeom>
          <a:noFill/>
        </p:spPr>
        <p:txBody>
          <a:bodyPr wrap="square" rtlCol="0">
            <a:spAutoFit/>
          </a:bodyPr>
          <a:lstStyle/>
          <a:p>
            <a:r>
              <a:rPr lang="en-US" sz="1400" dirty="0">
                <a:solidFill>
                  <a:schemeClr val="accent1"/>
                </a:solidFill>
              </a:rPr>
              <a:t>1-SE Optimal CV Model</a:t>
            </a:r>
          </a:p>
        </p:txBody>
      </p:sp>
      <p:sp>
        <p:nvSpPr>
          <p:cNvPr id="18" name="TextBox 17"/>
          <p:cNvSpPr txBox="1"/>
          <p:nvPr/>
        </p:nvSpPr>
        <p:spPr>
          <a:xfrm>
            <a:off x="6583648" y="1398723"/>
            <a:ext cx="1081424" cy="479064"/>
          </a:xfrm>
          <a:prstGeom prst="rect">
            <a:avLst/>
          </a:prstGeom>
          <a:noFill/>
        </p:spPr>
        <p:txBody>
          <a:bodyPr wrap="square" rtlCol="0">
            <a:spAutoFit/>
          </a:bodyPr>
          <a:lstStyle/>
          <a:p>
            <a:r>
              <a:rPr lang="en-US" sz="1400" dirty="0">
                <a:solidFill>
                  <a:schemeClr val="accent1"/>
                </a:solidFill>
              </a:rPr>
              <a:t>Minimum </a:t>
            </a:r>
            <a:r>
              <a:rPr lang="en-US" sz="1400" dirty="0" err="1">
                <a:solidFill>
                  <a:schemeClr val="accent1"/>
                </a:solidFill>
              </a:rPr>
              <a:t>Xerror</a:t>
            </a:r>
            <a:r>
              <a:rPr lang="en-US" sz="1400" dirty="0">
                <a:solidFill>
                  <a:schemeClr val="accent1"/>
                </a:solidFill>
              </a:rPr>
              <a:t> Model</a:t>
            </a:r>
          </a:p>
        </p:txBody>
      </p:sp>
      <p:sp>
        <p:nvSpPr>
          <p:cNvPr id="9" name="TextBox 8">
            <a:extLst>
              <a:ext uri="{FF2B5EF4-FFF2-40B4-BE49-F238E27FC236}">
                <a16:creationId xmlns:a16="http://schemas.microsoft.com/office/drawing/2014/main" id="{B212A085-48FD-4EA6-BAED-0BFF6624A864}"/>
              </a:ext>
            </a:extLst>
          </p:cNvPr>
          <p:cNvSpPr txBox="1"/>
          <p:nvPr/>
        </p:nvSpPr>
        <p:spPr>
          <a:xfrm>
            <a:off x="4110959" y="1670191"/>
            <a:ext cx="1081424" cy="523220"/>
          </a:xfrm>
          <a:prstGeom prst="rect">
            <a:avLst/>
          </a:prstGeom>
          <a:noFill/>
        </p:spPr>
        <p:txBody>
          <a:bodyPr wrap="square" rtlCol="0">
            <a:spAutoFit/>
          </a:bodyPr>
          <a:lstStyle/>
          <a:p>
            <a:r>
              <a:rPr lang="en-US" sz="1400" dirty="0">
                <a:solidFill>
                  <a:schemeClr val="accent1"/>
                </a:solidFill>
              </a:rPr>
              <a:t>Complexity Increasing</a:t>
            </a:r>
          </a:p>
        </p:txBody>
      </p:sp>
      <p:sp>
        <p:nvSpPr>
          <p:cNvPr id="11" name="TextBox 10">
            <a:extLst>
              <a:ext uri="{FF2B5EF4-FFF2-40B4-BE49-F238E27FC236}">
                <a16:creationId xmlns:a16="http://schemas.microsoft.com/office/drawing/2014/main" id="{0A69E52C-43EA-4089-A4E8-63D774F2FAEB}"/>
              </a:ext>
            </a:extLst>
          </p:cNvPr>
          <p:cNvSpPr txBox="1"/>
          <p:nvPr/>
        </p:nvSpPr>
        <p:spPr>
          <a:xfrm>
            <a:off x="3114034" y="965637"/>
            <a:ext cx="940275" cy="400110"/>
          </a:xfrm>
          <a:prstGeom prst="rect">
            <a:avLst/>
          </a:prstGeom>
          <a:noFill/>
        </p:spPr>
        <p:txBody>
          <a:bodyPr wrap="square" rtlCol="0">
            <a:spAutoFit/>
          </a:bodyPr>
          <a:lstStyle/>
          <a:p>
            <a:pPr algn="r"/>
            <a:r>
              <a:rPr lang="en-US" sz="1000" dirty="0">
                <a:solidFill>
                  <a:schemeClr val="accent1"/>
                </a:solidFill>
              </a:rPr>
              <a:t>MLE Estimate</a:t>
            </a:r>
          </a:p>
        </p:txBody>
      </p:sp>
      <p:cxnSp>
        <p:nvCxnSpPr>
          <p:cNvPr id="12" name="Straight Connector 11">
            <a:extLst>
              <a:ext uri="{FF2B5EF4-FFF2-40B4-BE49-F238E27FC236}">
                <a16:creationId xmlns:a16="http://schemas.microsoft.com/office/drawing/2014/main" id="{09882F58-479D-4E97-BE79-03DE8AE74C87}"/>
              </a:ext>
            </a:extLst>
          </p:cNvPr>
          <p:cNvCxnSpPr>
            <a:cxnSpLocks/>
          </p:cNvCxnSpPr>
          <p:nvPr/>
        </p:nvCxnSpPr>
        <p:spPr>
          <a:xfrm>
            <a:off x="3176758" y="982520"/>
            <a:ext cx="41935" cy="466770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55908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72062" y="4350819"/>
            <a:ext cx="2457048" cy="1077218"/>
          </a:xfrm>
          <a:prstGeom prst="rect">
            <a:avLst/>
          </a:prstGeom>
          <a:solidFill>
            <a:schemeClr val="bg1">
              <a:alpha val="82000"/>
            </a:schemeClr>
          </a:solidFill>
        </p:spPr>
        <p:txBody>
          <a:bodyPr wrap="square" rtlCol="0">
            <a:spAutoFit/>
          </a:bodyPr>
          <a:lstStyle/>
          <a:p>
            <a:pPr algn="r"/>
            <a:r>
              <a:rPr lang="en-US" sz="1600" dirty="0">
                <a:solidFill>
                  <a:srgbClr val="FF0000"/>
                </a:solidFill>
              </a:rPr>
              <a:t>Note: None of these 20 variables were in the equation generating the simulated outcome data</a:t>
            </a:r>
          </a:p>
        </p:txBody>
      </p:sp>
      <p:pic>
        <p:nvPicPr>
          <p:cNvPr id="5" name="Picture 4">
            <a:extLst>
              <a:ext uri="{FF2B5EF4-FFF2-40B4-BE49-F238E27FC236}">
                <a16:creationId xmlns:a16="http://schemas.microsoft.com/office/drawing/2014/main" id="{5F28FB97-980F-40D2-BEAB-20A56B961C49}"/>
              </a:ext>
            </a:extLst>
          </p:cNvPr>
          <p:cNvPicPr>
            <a:picLocks noChangeAspect="1"/>
          </p:cNvPicPr>
          <p:nvPr/>
        </p:nvPicPr>
        <p:blipFill>
          <a:blip r:embed="rId4"/>
          <a:stretch>
            <a:fillRect/>
          </a:stretch>
        </p:blipFill>
        <p:spPr>
          <a:xfrm>
            <a:off x="1611957" y="266699"/>
            <a:ext cx="7369134" cy="6324602"/>
          </a:xfrm>
          <a:prstGeom prst="rect">
            <a:avLst/>
          </a:prstGeom>
        </p:spPr>
      </p:pic>
      <p:graphicFrame>
        <p:nvGraphicFramePr>
          <p:cNvPr id="3" name="Object 2"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2085" name="think-cell Slide" r:id="rId5" imgW="216" imgH="216" progId="TCLayout.ActiveDocument.1">
                  <p:embed/>
                </p:oleObj>
              </mc:Choice>
              <mc:Fallback>
                <p:oleObj name="think-cell Slide" r:id="rId5" imgW="216" imgH="216" progId="TCLayout.ActiveDocument.1">
                  <p:embed/>
                  <p:pic>
                    <p:nvPicPr>
                      <p:cNvPr id="3" name="Object 2"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9" name="Right Brace 8"/>
          <p:cNvSpPr/>
          <p:nvPr/>
        </p:nvSpPr>
        <p:spPr>
          <a:xfrm>
            <a:off x="8766044" y="3489642"/>
            <a:ext cx="656480" cy="2622124"/>
          </a:xfrm>
          <a:prstGeom prst="rightBrace">
            <a:avLst>
              <a:gd name="adj1" fmla="val 8333"/>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15" name="Arrow: Right 14">
            <a:extLst>
              <a:ext uri="{FF2B5EF4-FFF2-40B4-BE49-F238E27FC236}">
                <a16:creationId xmlns:a16="http://schemas.microsoft.com/office/drawing/2014/main" id="{F99A5834-5E10-49C5-AFCE-28B8FA25EE43}"/>
              </a:ext>
            </a:extLst>
          </p:cNvPr>
          <p:cNvSpPr/>
          <p:nvPr/>
        </p:nvSpPr>
        <p:spPr>
          <a:xfrm rot="10800000">
            <a:off x="2692883" y="1557470"/>
            <a:ext cx="895984" cy="161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1D3BC2C-A412-4417-8576-BA609D43067C}"/>
              </a:ext>
            </a:extLst>
          </p:cNvPr>
          <p:cNvSpPr txBox="1"/>
          <p:nvPr/>
        </p:nvSpPr>
        <p:spPr>
          <a:xfrm>
            <a:off x="6349169" y="982520"/>
            <a:ext cx="1340742" cy="523220"/>
          </a:xfrm>
          <a:prstGeom prst="rect">
            <a:avLst/>
          </a:prstGeom>
          <a:noFill/>
        </p:spPr>
        <p:txBody>
          <a:bodyPr wrap="square" rtlCol="0">
            <a:spAutoFit/>
          </a:bodyPr>
          <a:lstStyle/>
          <a:p>
            <a:r>
              <a:rPr lang="en-US" sz="1400" dirty="0">
                <a:solidFill>
                  <a:schemeClr val="accent1"/>
                </a:solidFill>
              </a:rPr>
              <a:t>1-SE Optimal CV Model</a:t>
            </a:r>
          </a:p>
        </p:txBody>
      </p:sp>
      <p:sp>
        <p:nvSpPr>
          <p:cNvPr id="17" name="TextBox 16">
            <a:extLst>
              <a:ext uri="{FF2B5EF4-FFF2-40B4-BE49-F238E27FC236}">
                <a16:creationId xmlns:a16="http://schemas.microsoft.com/office/drawing/2014/main" id="{D1F1A6FE-EB75-4348-AD8D-4A3E54742310}"/>
              </a:ext>
            </a:extLst>
          </p:cNvPr>
          <p:cNvSpPr txBox="1"/>
          <p:nvPr/>
        </p:nvSpPr>
        <p:spPr>
          <a:xfrm>
            <a:off x="5217304" y="1398723"/>
            <a:ext cx="1081424" cy="479064"/>
          </a:xfrm>
          <a:prstGeom prst="rect">
            <a:avLst/>
          </a:prstGeom>
          <a:noFill/>
        </p:spPr>
        <p:txBody>
          <a:bodyPr wrap="square" rtlCol="0">
            <a:spAutoFit/>
          </a:bodyPr>
          <a:lstStyle/>
          <a:p>
            <a:r>
              <a:rPr lang="en-US" sz="1400" dirty="0">
                <a:solidFill>
                  <a:schemeClr val="accent1"/>
                </a:solidFill>
              </a:rPr>
              <a:t>Minimum </a:t>
            </a:r>
            <a:r>
              <a:rPr lang="en-US" sz="1400" dirty="0" err="1">
                <a:solidFill>
                  <a:schemeClr val="accent1"/>
                </a:solidFill>
              </a:rPr>
              <a:t>Xerror</a:t>
            </a:r>
            <a:r>
              <a:rPr lang="en-US" sz="1400" dirty="0">
                <a:solidFill>
                  <a:schemeClr val="accent1"/>
                </a:solidFill>
              </a:rPr>
              <a:t> Model</a:t>
            </a:r>
          </a:p>
        </p:txBody>
      </p:sp>
      <p:sp>
        <p:nvSpPr>
          <p:cNvPr id="20" name="TextBox 19">
            <a:extLst>
              <a:ext uri="{FF2B5EF4-FFF2-40B4-BE49-F238E27FC236}">
                <a16:creationId xmlns:a16="http://schemas.microsoft.com/office/drawing/2014/main" id="{BAF59291-4AA6-4152-8CE7-5DE4BF5321C3}"/>
              </a:ext>
            </a:extLst>
          </p:cNvPr>
          <p:cNvSpPr txBox="1"/>
          <p:nvPr/>
        </p:nvSpPr>
        <p:spPr>
          <a:xfrm>
            <a:off x="2744615" y="1670191"/>
            <a:ext cx="1081424" cy="523220"/>
          </a:xfrm>
          <a:prstGeom prst="rect">
            <a:avLst/>
          </a:prstGeom>
          <a:noFill/>
        </p:spPr>
        <p:txBody>
          <a:bodyPr wrap="square" rtlCol="0">
            <a:spAutoFit/>
          </a:bodyPr>
          <a:lstStyle/>
          <a:p>
            <a:r>
              <a:rPr lang="en-US" sz="1400" dirty="0">
                <a:solidFill>
                  <a:schemeClr val="accent1"/>
                </a:solidFill>
              </a:rPr>
              <a:t>Complexity Increasing</a:t>
            </a:r>
          </a:p>
        </p:txBody>
      </p:sp>
      <p:sp>
        <p:nvSpPr>
          <p:cNvPr id="21" name="TextBox 20">
            <a:extLst>
              <a:ext uri="{FF2B5EF4-FFF2-40B4-BE49-F238E27FC236}">
                <a16:creationId xmlns:a16="http://schemas.microsoft.com/office/drawing/2014/main" id="{E3ABDEF2-8F49-4333-896C-D7E91CF2FB31}"/>
              </a:ext>
            </a:extLst>
          </p:cNvPr>
          <p:cNvSpPr txBox="1"/>
          <p:nvPr/>
        </p:nvSpPr>
        <p:spPr>
          <a:xfrm>
            <a:off x="2389407" y="681858"/>
            <a:ext cx="940275" cy="246221"/>
          </a:xfrm>
          <a:prstGeom prst="rect">
            <a:avLst/>
          </a:prstGeom>
          <a:noFill/>
        </p:spPr>
        <p:txBody>
          <a:bodyPr wrap="square" rtlCol="0">
            <a:spAutoFit/>
          </a:bodyPr>
          <a:lstStyle/>
          <a:p>
            <a:pPr algn="r"/>
            <a:r>
              <a:rPr lang="en-US" sz="1000" dirty="0">
                <a:solidFill>
                  <a:schemeClr val="accent1"/>
                </a:solidFill>
              </a:rPr>
              <a:t>MLE Estimate</a:t>
            </a:r>
          </a:p>
        </p:txBody>
      </p:sp>
      <p:cxnSp>
        <p:nvCxnSpPr>
          <p:cNvPr id="22" name="Straight Connector 21">
            <a:extLst>
              <a:ext uri="{FF2B5EF4-FFF2-40B4-BE49-F238E27FC236}">
                <a16:creationId xmlns:a16="http://schemas.microsoft.com/office/drawing/2014/main" id="{E175FE58-A86B-4FA5-8B6C-3268280D8D74}"/>
              </a:ext>
            </a:extLst>
          </p:cNvPr>
          <p:cNvCxnSpPr>
            <a:cxnSpLocks/>
          </p:cNvCxnSpPr>
          <p:nvPr/>
        </p:nvCxnSpPr>
        <p:spPr>
          <a:xfrm>
            <a:off x="2452131" y="698741"/>
            <a:ext cx="0" cy="5145011"/>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00704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F935-B3E9-429A-B2E1-EB7E6A66F782}"/>
              </a:ext>
            </a:extLst>
          </p:cNvPr>
          <p:cNvSpPr>
            <a:spLocks noGrp="1"/>
          </p:cNvSpPr>
          <p:nvPr>
            <p:ph type="title"/>
          </p:nvPr>
        </p:nvSpPr>
        <p:spPr>
          <a:xfrm>
            <a:off x="838200" y="365125"/>
            <a:ext cx="4957549" cy="1325563"/>
          </a:xfrm>
        </p:spPr>
        <p:txBody>
          <a:bodyPr/>
          <a:lstStyle/>
          <a:p>
            <a:r>
              <a:rPr lang="en-US" dirty="0"/>
              <a:t>Comparing Performance</a:t>
            </a:r>
          </a:p>
        </p:txBody>
      </p:sp>
      <p:graphicFrame>
        <p:nvGraphicFramePr>
          <p:cNvPr id="5" name="Content Placeholder 4">
            <a:extLst>
              <a:ext uri="{FF2B5EF4-FFF2-40B4-BE49-F238E27FC236}">
                <a16:creationId xmlns:a16="http://schemas.microsoft.com/office/drawing/2014/main" id="{C869E95B-709F-4C73-A42C-45D8D2256EB6}"/>
              </a:ext>
            </a:extLst>
          </p:cNvPr>
          <p:cNvGraphicFramePr>
            <a:graphicFrameLocks noGrp="1"/>
          </p:cNvGraphicFramePr>
          <p:nvPr>
            <p:ph idx="1"/>
            <p:extLst>
              <p:ext uri="{D42A27DB-BD31-4B8C-83A1-F6EECF244321}">
                <p14:modId xmlns:p14="http://schemas.microsoft.com/office/powerpoint/2010/main" val="1657757649"/>
              </p:ext>
            </p:extLst>
          </p:nvPr>
        </p:nvGraphicFramePr>
        <p:xfrm>
          <a:off x="838200" y="1825625"/>
          <a:ext cx="490750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5A84FDD0-0638-4399-BD60-86C841EFA68A}"/>
              </a:ext>
            </a:extLst>
          </p:cNvPr>
          <p:cNvPicPr>
            <a:picLocks noChangeAspect="1"/>
          </p:cNvPicPr>
          <p:nvPr/>
        </p:nvPicPr>
        <p:blipFill>
          <a:blip r:embed="rId7"/>
          <a:stretch>
            <a:fillRect/>
          </a:stretch>
        </p:blipFill>
        <p:spPr>
          <a:xfrm>
            <a:off x="6503508" y="842096"/>
            <a:ext cx="4662388" cy="5453086"/>
          </a:xfrm>
          <a:prstGeom prst="rect">
            <a:avLst/>
          </a:prstGeom>
        </p:spPr>
      </p:pic>
    </p:spTree>
    <p:extLst>
      <p:ext uri="{BB962C8B-B14F-4D97-AF65-F5344CB8AC3E}">
        <p14:creationId xmlns:p14="http://schemas.microsoft.com/office/powerpoint/2010/main" val="1344430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4F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EE92FAA-4204-40C3-948B-EE887EB46A60}"/>
              </a:ext>
            </a:extLst>
          </p:cNvPr>
          <p:cNvSpPr>
            <a:spLocks noGrp="1"/>
          </p:cNvSpPr>
          <p:nvPr>
            <p:ph type="title"/>
          </p:nvPr>
        </p:nvSpPr>
        <p:spPr>
          <a:xfrm>
            <a:off x="9093496" y="618681"/>
            <a:ext cx="2613872" cy="4794567"/>
          </a:xfrm>
        </p:spPr>
        <p:txBody>
          <a:bodyPr>
            <a:normAutofit/>
          </a:bodyPr>
          <a:lstStyle/>
          <a:p>
            <a:r>
              <a:rPr lang="en-US" sz="3600" dirty="0">
                <a:solidFill>
                  <a:srgbClr val="FFFFFF"/>
                </a:solidFill>
              </a:rPr>
              <a:t>“All our wisdom is stored in the trees.” </a:t>
            </a:r>
            <a:br>
              <a:rPr lang="en-US" sz="3600" dirty="0">
                <a:solidFill>
                  <a:srgbClr val="FFFFFF"/>
                </a:solidFill>
              </a:rPr>
            </a:br>
            <a:r>
              <a:rPr lang="en-US" sz="3600" dirty="0">
                <a:solidFill>
                  <a:srgbClr val="FFFFFF"/>
                </a:solidFill>
              </a:rPr>
              <a:t>      </a:t>
            </a:r>
            <a:r>
              <a:rPr lang="en-US" sz="2000" dirty="0">
                <a:solidFill>
                  <a:srgbClr val="FFFFFF"/>
                </a:solidFill>
              </a:rPr>
              <a:t>– Santosh </a:t>
            </a:r>
            <a:r>
              <a:rPr lang="en-US" sz="2000" dirty="0" err="1">
                <a:solidFill>
                  <a:srgbClr val="FFFFFF"/>
                </a:solidFill>
              </a:rPr>
              <a:t>Kalwar</a:t>
            </a:r>
            <a:endParaRPr lang="en-US" sz="3600" dirty="0">
              <a:solidFill>
                <a:srgbClr val="FFFFFF"/>
              </a:solidFill>
            </a:endParaRP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8CEB336-FF47-4198-A100-3F87554F7F79}"/>
              </a:ext>
            </a:extLst>
          </p:cNvPr>
          <p:cNvPicPr>
            <a:picLocks noChangeAspect="1"/>
          </p:cNvPicPr>
          <p:nvPr/>
        </p:nvPicPr>
        <p:blipFill rotWithShape="1">
          <a:blip r:embed="rId2"/>
          <a:srcRect t="2280" b="9397"/>
          <a:stretch/>
        </p:blipFill>
        <p:spPr>
          <a:xfrm>
            <a:off x="976251" y="942538"/>
            <a:ext cx="7163222" cy="4808332"/>
          </a:xfrm>
          <a:prstGeom prst="rect">
            <a:avLst/>
          </a:prstGeom>
          <a:effectLst/>
        </p:spPr>
      </p:pic>
      <p:sp>
        <p:nvSpPr>
          <p:cNvPr id="6" name="Rectangle 5">
            <a:extLst>
              <a:ext uri="{FF2B5EF4-FFF2-40B4-BE49-F238E27FC236}">
                <a16:creationId xmlns:a16="http://schemas.microsoft.com/office/drawing/2014/main" id="{97A94D8A-B7BC-482B-B57F-85F5A5366500}"/>
              </a:ext>
            </a:extLst>
          </p:cNvPr>
          <p:cNvSpPr/>
          <p:nvPr/>
        </p:nvSpPr>
        <p:spPr>
          <a:xfrm>
            <a:off x="5404281" y="5446070"/>
            <a:ext cx="2913063" cy="261610"/>
          </a:xfrm>
          <a:prstGeom prst="rect">
            <a:avLst/>
          </a:prstGeom>
        </p:spPr>
        <p:txBody>
          <a:bodyPr wrap="square">
            <a:spAutoFit/>
          </a:bodyPr>
          <a:lstStyle/>
          <a:p>
            <a:r>
              <a:rPr lang="en-US" sz="1100" dirty="0">
                <a:solidFill>
                  <a:srgbClr val="D18475"/>
                </a:solidFill>
                <a:hlinkClick r:id="rId3">
                  <a:extLst>
                    <a:ext uri="{A12FA001-AC4F-418D-AE19-62706E023703}">
                      <ahyp:hlinkClr xmlns:ahyp="http://schemas.microsoft.com/office/drawing/2018/hyperlinkcolor" val="tx"/>
                    </a:ext>
                  </a:extLst>
                </a:hlinkClick>
              </a:rPr>
              <a:t>https://crh.dev/TreeGenerator/index.html</a:t>
            </a:r>
            <a:endParaRPr lang="en-US" sz="1100" dirty="0">
              <a:solidFill>
                <a:srgbClr val="D18475"/>
              </a:solidFill>
            </a:endParaRPr>
          </a:p>
        </p:txBody>
      </p:sp>
    </p:spTree>
    <p:extLst>
      <p:ext uri="{BB962C8B-B14F-4D97-AF65-F5344CB8AC3E}">
        <p14:creationId xmlns:p14="http://schemas.microsoft.com/office/powerpoint/2010/main" val="397264787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EEC7FDD3-F836-43FC-A7BF-633CB00DEDB0}"/>
              </a:ext>
            </a:extLst>
          </p:cNvPr>
          <p:cNvSpPr/>
          <p:nvPr/>
        </p:nvSpPr>
        <p:spPr>
          <a:xfrm>
            <a:off x="1722922" y="456739"/>
            <a:ext cx="3291368" cy="1424055"/>
          </a:xfrm>
          <a:custGeom>
            <a:avLst/>
            <a:gdLst>
              <a:gd name="connsiteX0" fmla="*/ 0 w 1787050"/>
              <a:gd name="connsiteY0" fmla="*/ 0 h 1424055"/>
              <a:gd name="connsiteX1" fmla="*/ 1787050 w 1787050"/>
              <a:gd name="connsiteY1" fmla="*/ 0 h 1424055"/>
              <a:gd name="connsiteX2" fmla="*/ 1787050 w 1787050"/>
              <a:gd name="connsiteY2" fmla="*/ 1424055 h 1424055"/>
              <a:gd name="connsiteX3" fmla="*/ 0 w 1787050"/>
              <a:gd name="connsiteY3" fmla="*/ 1424055 h 1424055"/>
              <a:gd name="connsiteX4" fmla="*/ 0 w 1787050"/>
              <a:gd name="connsiteY4" fmla="*/ 0 h 142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050" h="1424055">
                <a:moveTo>
                  <a:pt x="0" y="0"/>
                </a:moveTo>
                <a:lnTo>
                  <a:pt x="1787050" y="0"/>
                </a:lnTo>
                <a:lnTo>
                  <a:pt x="1787050" y="1424055"/>
                </a:lnTo>
                <a:lnTo>
                  <a:pt x="0" y="1424055"/>
                </a:lnTo>
                <a:lnTo>
                  <a:pt x="0" y="0"/>
                </a:lnTo>
                <a:close/>
              </a:path>
            </a:pathLst>
          </a:custGeom>
          <a:gradFill flip="none" rotWithShape="1">
            <a:gsLst>
              <a:gs pos="0">
                <a:srgbClr val="6666FF"/>
              </a:gs>
              <a:gs pos="50000">
                <a:schemeClr val="accent5">
                  <a:hueOff val="0"/>
                  <a:satOff val="0"/>
                  <a:lumOff val="0"/>
                  <a:alphaOff val="0"/>
                  <a:lumMod val="105000"/>
                  <a:satMod val="103000"/>
                  <a:tint val="73000"/>
                </a:schemeClr>
              </a:gs>
              <a:gs pos="100000">
                <a:srgbClr val="A8DFC2"/>
              </a:gs>
            </a:gsLst>
            <a:lin ang="0" scaled="1"/>
            <a:tileRect/>
          </a:gra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5">
              <a:hueOff val="0"/>
              <a:satOff val="0"/>
              <a:lumOff val="0"/>
              <a:alphaOff val="0"/>
            </a:schemeClr>
          </a:effectRef>
          <a:fontRef idx="minor">
            <a:schemeClr val="dk1"/>
          </a:fontRef>
        </p:style>
        <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600" kern="1200" dirty="0"/>
              <a:t>The algorithm finds a cut-point for each predictor that splits the training sample into two subgroups (nodes) that as different as possible from one another in the outcome</a:t>
            </a:r>
          </a:p>
        </p:txBody>
      </p:sp>
      <p:sp>
        <p:nvSpPr>
          <p:cNvPr id="5" name="Arrow: Right 4">
            <a:extLst>
              <a:ext uri="{FF2B5EF4-FFF2-40B4-BE49-F238E27FC236}">
                <a16:creationId xmlns:a16="http://schemas.microsoft.com/office/drawing/2014/main" id="{8844B493-F62E-4076-9A7B-25B8B356D023}"/>
              </a:ext>
            </a:extLst>
          </p:cNvPr>
          <p:cNvSpPr/>
          <p:nvPr/>
        </p:nvSpPr>
        <p:spPr>
          <a:xfrm>
            <a:off x="5064921" y="1047266"/>
            <a:ext cx="442392" cy="243000"/>
          </a:xfrm>
          <a:prstGeom prst="rightArrow">
            <a:avLst>
              <a:gd name="adj1" fmla="val 50000"/>
              <a:gd name="adj2" fmla="val 5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1689636"/>
              <a:satOff val="-4355"/>
              <a:lumOff val="-2941"/>
              <a:alphaOff val="0"/>
            </a:schemeClr>
          </a:fillRef>
          <a:effectRef idx="1">
            <a:schemeClr val="accent5">
              <a:hueOff val="-1689636"/>
              <a:satOff val="-4355"/>
              <a:lumOff val="-2941"/>
              <a:alphaOff val="0"/>
            </a:schemeClr>
          </a:effectRef>
          <a:fontRef idx="minor">
            <a:schemeClr val="dk1"/>
          </a:fontRef>
        </p:style>
      </p:sp>
      <p:sp>
        <p:nvSpPr>
          <p:cNvPr id="6" name="Freeform: Shape 5">
            <a:extLst>
              <a:ext uri="{FF2B5EF4-FFF2-40B4-BE49-F238E27FC236}">
                <a16:creationId xmlns:a16="http://schemas.microsoft.com/office/drawing/2014/main" id="{77719784-605A-42FD-A5F1-DC0759E61EFF}"/>
              </a:ext>
            </a:extLst>
          </p:cNvPr>
          <p:cNvSpPr/>
          <p:nvPr/>
        </p:nvSpPr>
        <p:spPr>
          <a:xfrm>
            <a:off x="5564156" y="456739"/>
            <a:ext cx="2949286" cy="1424055"/>
          </a:xfrm>
          <a:custGeom>
            <a:avLst/>
            <a:gdLst>
              <a:gd name="connsiteX0" fmla="*/ 0 w 1787050"/>
              <a:gd name="connsiteY0" fmla="*/ 0 h 1424055"/>
              <a:gd name="connsiteX1" fmla="*/ 1787050 w 1787050"/>
              <a:gd name="connsiteY1" fmla="*/ 0 h 1424055"/>
              <a:gd name="connsiteX2" fmla="*/ 1787050 w 1787050"/>
              <a:gd name="connsiteY2" fmla="*/ 1424055 h 1424055"/>
              <a:gd name="connsiteX3" fmla="*/ 0 w 1787050"/>
              <a:gd name="connsiteY3" fmla="*/ 1424055 h 1424055"/>
              <a:gd name="connsiteX4" fmla="*/ 0 w 1787050"/>
              <a:gd name="connsiteY4" fmla="*/ 0 h 142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050" h="1424055">
                <a:moveTo>
                  <a:pt x="0" y="0"/>
                </a:moveTo>
                <a:lnTo>
                  <a:pt x="1787050" y="0"/>
                </a:lnTo>
                <a:lnTo>
                  <a:pt x="1787050" y="1424055"/>
                </a:lnTo>
                <a:lnTo>
                  <a:pt x="0" y="1424055"/>
                </a:lnTo>
                <a:lnTo>
                  <a:pt x="0" y="0"/>
                </a:lnTo>
                <a:close/>
              </a:path>
            </a:pathLst>
          </a:custGeom>
          <a:gradFill flip="none" rotWithShape="1">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rgbClr val="BDCC2A"/>
              </a:gs>
            </a:gsLst>
            <a:lin ang="0" scaled="1"/>
            <a:tileRect/>
          </a:gra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5">
              <a:hueOff val="-3379271"/>
              <a:satOff val="-8710"/>
              <a:lumOff val="-5883"/>
              <a:alphaOff val="0"/>
            </a:schemeClr>
          </a:effectRef>
          <a:fontRef idx="minor">
            <a:schemeClr val="dk1"/>
          </a:fontRef>
        </p:style>
        <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600" kern="1200" dirty="0"/>
              <a:t>Then selects the predictor that produces the largest reduction in heterogeneity</a:t>
            </a:r>
          </a:p>
        </p:txBody>
      </p:sp>
      <p:sp>
        <p:nvSpPr>
          <p:cNvPr id="7" name="Arrow: Right 6">
            <a:extLst>
              <a:ext uri="{FF2B5EF4-FFF2-40B4-BE49-F238E27FC236}">
                <a16:creationId xmlns:a16="http://schemas.microsoft.com/office/drawing/2014/main" id="{9B42D281-D221-40DC-AB4F-FE77D85CBCBA}"/>
              </a:ext>
            </a:extLst>
          </p:cNvPr>
          <p:cNvSpPr/>
          <p:nvPr/>
        </p:nvSpPr>
        <p:spPr>
          <a:xfrm>
            <a:off x="8607192" y="1047266"/>
            <a:ext cx="442392" cy="243000"/>
          </a:xfrm>
          <a:prstGeom prst="rightArrow">
            <a:avLst>
              <a:gd name="adj1" fmla="val 50000"/>
              <a:gd name="adj2" fmla="val 50000"/>
            </a:avLst>
          </a:pr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5068907"/>
              <a:satOff val="-13064"/>
              <a:lumOff val="-8824"/>
              <a:alphaOff val="0"/>
            </a:schemeClr>
          </a:fillRef>
          <a:effectRef idx="1">
            <a:schemeClr val="accent5">
              <a:hueOff val="-5068907"/>
              <a:satOff val="-13064"/>
              <a:lumOff val="-8824"/>
              <a:alphaOff val="0"/>
            </a:schemeClr>
          </a:effectRef>
          <a:fontRef idx="minor">
            <a:schemeClr val="dk1"/>
          </a:fontRef>
        </p:style>
      </p:sp>
      <p:sp>
        <p:nvSpPr>
          <p:cNvPr id="8" name="Freeform: Shape 7">
            <a:extLst>
              <a:ext uri="{FF2B5EF4-FFF2-40B4-BE49-F238E27FC236}">
                <a16:creationId xmlns:a16="http://schemas.microsoft.com/office/drawing/2014/main" id="{546A4BC6-2EFB-4730-A1B8-FDC006A0FAC4}"/>
              </a:ext>
            </a:extLst>
          </p:cNvPr>
          <p:cNvSpPr/>
          <p:nvPr/>
        </p:nvSpPr>
        <p:spPr>
          <a:xfrm>
            <a:off x="9063309" y="456739"/>
            <a:ext cx="2949286" cy="1424055"/>
          </a:xfrm>
          <a:custGeom>
            <a:avLst/>
            <a:gdLst>
              <a:gd name="connsiteX0" fmla="*/ 0 w 1787050"/>
              <a:gd name="connsiteY0" fmla="*/ 0 h 1424055"/>
              <a:gd name="connsiteX1" fmla="*/ 1787050 w 1787050"/>
              <a:gd name="connsiteY1" fmla="*/ 0 h 1424055"/>
              <a:gd name="connsiteX2" fmla="*/ 1787050 w 1787050"/>
              <a:gd name="connsiteY2" fmla="*/ 1424055 h 1424055"/>
              <a:gd name="connsiteX3" fmla="*/ 0 w 1787050"/>
              <a:gd name="connsiteY3" fmla="*/ 1424055 h 1424055"/>
              <a:gd name="connsiteX4" fmla="*/ 0 w 1787050"/>
              <a:gd name="connsiteY4" fmla="*/ 0 h 142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050" h="1424055">
                <a:moveTo>
                  <a:pt x="0" y="0"/>
                </a:moveTo>
                <a:lnTo>
                  <a:pt x="1787050" y="0"/>
                </a:lnTo>
                <a:lnTo>
                  <a:pt x="1787050" y="1424055"/>
                </a:lnTo>
                <a:lnTo>
                  <a:pt x="0" y="1424055"/>
                </a:lnTo>
                <a:lnTo>
                  <a:pt x="0" y="0"/>
                </a:lnTo>
                <a:close/>
              </a:path>
            </a:pathLst>
          </a:custGeom>
          <a:gradFill flip="none" rotWithShape="1">
            <a:gsLst>
              <a:gs pos="0">
                <a:srgbClr val="BDCC2A"/>
              </a:gs>
              <a:gs pos="50000">
                <a:srgbClr val="FFB74C"/>
              </a:gs>
              <a:gs pos="100000">
                <a:srgbClr val="FF5510"/>
              </a:gs>
            </a:gsLst>
            <a:lin ang="0" scaled="1"/>
            <a:tileRect/>
          </a:gra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5">
              <a:hueOff val="-6758543"/>
              <a:satOff val="-17419"/>
              <a:lumOff val="-11765"/>
              <a:alphaOff val="0"/>
            </a:schemeClr>
          </a:effectRef>
          <a:fontRef idx="minor">
            <a:schemeClr val="dk1"/>
          </a:fontRef>
        </p:style>
        <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n-US" sz="1600" kern="1200"/>
              <a:t>Because it seeks the best split and selects the best variable, we call this a “greedy” algorithm</a:t>
            </a:r>
          </a:p>
        </p:txBody>
      </p:sp>
      <p:sp>
        <p:nvSpPr>
          <p:cNvPr id="9" name="Left Brace 8">
            <a:extLst>
              <a:ext uri="{FF2B5EF4-FFF2-40B4-BE49-F238E27FC236}">
                <a16:creationId xmlns:a16="http://schemas.microsoft.com/office/drawing/2014/main" id="{15A3DB3A-1929-4C28-8FEF-A58D0AD0404F}"/>
              </a:ext>
            </a:extLst>
          </p:cNvPr>
          <p:cNvSpPr/>
          <p:nvPr/>
        </p:nvSpPr>
        <p:spPr>
          <a:xfrm rot="16200000">
            <a:off x="7000648" y="351100"/>
            <a:ext cx="323105" cy="5600497"/>
          </a:xfrm>
          <a:prstGeom prst="leftBrace">
            <a:avLst>
              <a:gd name="adj1" fmla="val 8333"/>
              <a:gd name="adj2" fmla="val 45812"/>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chemeClr val="tx2"/>
              </a:solidFill>
              <a:latin typeface="+mj-lt"/>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6CAD843-D697-406E-94DD-04D8CDB447A1}"/>
                  </a:ext>
                </a:extLst>
              </p:cNvPr>
              <p:cNvSpPr txBox="1"/>
              <p:nvPr/>
            </p:nvSpPr>
            <p:spPr>
              <a:xfrm>
                <a:off x="6830007" y="1884404"/>
                <a:ext cx="8624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acc>
                            <m:accPr>
                              <m:chr m:val="̅"/>
                              <m:ctrlPr>
                                <a:rPr lang="en-US" i="1">
                                  <a:solidFill>
                                    <a:schemeClr val="tx2"/>
                                  </a:solidFill>
                                  <a:latin typeface="Cambria Math" panose="02040503050406030204" pitchFamily="18" charset="0"/>
                                </a:rPr>
                              </m:ctrlPr>
                            </m:accPr>
                            <m:e>
                              <m:r>
                                <a:rPr lang="en-US" i="1">
                                  <a:solidFill>
                                    <a:schemeClr val="tx2"/>
                                  </a:solidFill>
                                  <a:latin typeface="Cambria Math" panose="02040503050406030204" pitchFamily="18" charset="0"/>
                                </a:rPr>
                                <m:t>𝑌</m:t>
                              </m:r>
                            </m:e>
                          </m:acc>
                        </m:e>
                        <m:sub>
                          <m:r>
                            <a:rPr lang="en-US" i="1">
                              <a:solidFill>
                                <a:schemeClr val="tx2"/>
                              </a:solidFill>
                              <a:latin typeface="Cambria Math" panose="02040503050406030204" pitchFamily="18" charset="0"/>
                            </a:rPr>
                            <m:t>1</m:t>
                          </m:r>
                        </m:sub>
                      </m:sSub>
                      <m:r>
                        <a:rPr lang="en-US" i="1">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1</m:t>
                      </m:r>
                      <m:r>
                        <a:rPr lang="en-US" i="1">
                          <a:solidFill>
                            <a:schemeClr val="tx2"/>
                          </a:solidFill>
                          <a:latin typeface="Cambria Math" panose="02040503050406030204" pitchFamily="18" charset="0"/>
                        </a:rPr>
                        <m:t>.0</m:t>
                      </m:r>
                    </m:oMath>
                  </m:oMathPara>
                </a14:m>
                <a:endParaRPr lang="en-US" dirty="0">
                  <a:solidFill>
                    <a:schemeClr val="tx2"/>
                  </a:solidFill>
                  <a:latin typeface="+mj-lt"/>
                </a:endParaRPr>
              </a:p>
            </p:txBody>
          </p:sp>
        </mc:Choice>
        <mc:Fallback xmlns="">
          <p:sp>
            <p:nvSpPr>
              <p:cNvPr id="10" name="TextBox 9">
                <a:extLst>
                  <a:ext uri="{FF2B5EF4-FFF2-40B4-BE49-F238E27FC236}">
                    <a16:creationId xmlns:a16="http://schemas.microsoft.com/office/drawing/2014/main" id="{96CAD843-D697-406E-94DD-04D8CDB447A1}"/>
                  </a:ext>
                </a:extLst>
              </p:cNvPr>
              <p:cNvSpPr txBox="1">
                <a:spLocks noRot="1" noChangeAspect="1" noMove="1" noResize="1" noEditPoints="1" noAdjustHandles="1" noChangeArrowheads="1" noChangeShapeType="1" noTextEdit="1"/>
              </p:cNvSpPr>
              <p:nvPr/>
            </p:nvSpPr>
            <p:spPr>
              <a:xfrm>
                <a:off x="6830007" y="1884404"/>
                <a:ext cx="862416" cy="276999"/>
              </a:xfrm>
              <a:prstGeom prst="rect">
                <a:avLst/>
              </a:prstGeom>
              <a:blipFill>
                <a:blip r:embed="rId2"/>
                <a:stretch>
                  <a:fillRect l="-5634" t="-4348" r="-633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28F88-5BA7-4BE7-B2BF-EF2BCC9E2213}"/>
                  </a:ext>
                </a:extLst>
              </p:cNvPr>
              <p:cNvSpPr txBox="1"/>
              <p:nvPr/>
            </p:nvSpPr>
            <p:spPr>
              <a:xfrm>
                <a:off x="5115727" y="2913413"/>
                <a:ext cx="7702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2"/>
                              </a:solidFill>
                              <a:latin typeface="Cambria Math" panose="02040503050406030204" pitchFamily="18" charset="0"/>
                            </a:rPr>
                          </m:ctrlPr>
                        </m:sSubPr>
                        <m:e>
                          <m:acc>
                            <m:accPr>
                              <m:chr m:val="̅"/>
                              <m:ctrlPr>
                                <a:rPr lang="en-US" sz="1400" i="1">
                                  <a:solidFill>
                                    <a:schemeClr val="tx2"/>
                                  </a:solidFill>
                                  <a:latin typeface="Cambria Math" panose="02040503050406030204" pitchFamily="18" charset="0"/>
                                </a:rPr>
                              </m:ctrlPr>
                            </m:accPr>
                            <m:e>
                              <m:r>
                                <a:rPr lang="en-US" sz="1400" i="1">
                                  <a:solidFill>
                                    <a:schemeClr val="tx2"/>
                                  </a:solidFill>
                                  <a:latin typeface="Cambria Math" panose="02040503050406030204" pitchFamily="18" charset="0"/>
                                </a:rPr>
                                <m:t>𝑌</m:t>
                              </m:r>
                            </m:e>
                          </m:acc>
                        </m:e>
                        <m:sub>
                          <m:r>
                            <a:rPr lang="en-US" sz="1400" i="1">
                              <a:solidFill>
                                <a:schemeClr val="tx2"/>
                              </a:solidFill>
                              <a:latin typeface="Cambria Math" panose="02040503050406030204" pitchFamily="18" charset="0"/>
                            </a:rPr>
                            <m:t>3</m:t>
                          </m:r>
                        </m:sub>
                      </m:sSub>
                      <m:r>
                        <a:rPr lang="en-US" sz="1400" i="1">
                          <a:solidFill>
                            <a:schemeClr val="tx2"/>
                          </a:solidFill>
                          <a:latin typeface="Cambria Math" panose="02040503050406030204" pitchFamily="18" charset="0"/>
                        </a:rPr>
                        <m:t>=0.</m:t>
                      </m:r>
                      <m:r>
                        <a:rPr lang="en-US" sz="1400" b="0" i="1" smtClean="0">
                          <a:solidFill>
                            <a:schemeClr val="tx2"/>
                          </a:solidFill>
                          <a:latin typeface="Cambria Math" panose="02040503050406030204" pitchFamily="18" charset="0"/>
                        </a:rPr>
                        <m:t>68</m:t>
                      </m:r>
                    </m:oMath>
                  </m:oMathPara>
                </a14:m>
                <a:endParaRPr lang="en-US" sz="1400" dirty="0">
                  <a:solidFill>
                    <a:schemeClr val="tx2"/>
                  </a:solidFill>
                  <a:latin typeface="+mj-lt"/>
                </a:endParaRPr>
              </a:p>
            </p:txBody>
          </p:sp>
        </mc:Choice>
        <mc:Fallback xmlns="">
          <p:sp>
            <p:nvSpPr>
              <p:cNvPr id="11" name="TextBox 10">
                <a:extLst>
                  <a:ext uri="{FF2B5EF4-FFF2-40B4-BE49-F238E27FC236}">
                    <a16:creationId xmlns:a16="http://schemas.microsoft.com/office/drawing/2014/main" id="{64528F88-5BA7-4BE7-B2BF-EF2BCC9E2213}"/>
                  </a:ext>
                </a:extLst>
              </p:cNvPr>
              <p:cNvSpPr txBox="1">
                <a:spLocks noRot="1" noChangeAspect="1" noMove="1" noResize="1" noEditPoints="1" noAdjustHandles="1" noChangeArrowheads="1" noChangeShapeType="1" noTextEdit="1"/>
              </p:cNvSpPr>
              <p:nvPr/>
            </p:nvSpPr>
            <p:spPr>
              <a:xfrm>
                <a:off x="5115727" y="2913413"/>
                <a:ext cx="770275" cy="215444"/>
              </a:xfrm>
              <a:prstGeom prst="rect">
                <a:avLst/>
              </a:prstGeom>
              <a:blipFill>
                <a:blip r:embed="rId3"/>
                <a:stretch>
                  <a:fillRect l="-4724" r="-3937"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FC88EB-D040-484F-BD1D-1393484E36EE}"/>
                  </a:ext>
                </a:extLst>
              </p:cNvPr>
              <p:cNvSpPr txBox="1"/>
              <p:nvPr/>
            </p:nvSpPr>
            <p:spPr>
              <a:xfrm>
                <a:off x="8143314" y="2872360"/>
                <a:ext cx="67088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2"/>
                              </a:solidFill>
                              <a:latin typeface="Cambria Math" panose="02040503050406030204" pitchFamily="18" charset="0"/>
                            </a:rPr>
                          </m:ctrlPr>
                        </m:sSubPr>
                        <m:e>
                          <m:acc>
                            <m:accPr>
                              <m:chr m:val="̅"/>
                              <m:ctrlPr>
                                <a:rPr lang="en-US" sz="1400" i="1">
                                  <a:solidFill>
                                    <a:schemeClr val="tx2"/>
                                  </a:solidFill>
                                  <a:latin typeface="Cambria Math" panose="02040503050406030204" pitchFamily="18" charset="0"/>
                                </a:rPr>
                              </m:ctrlPr>
                            </m:accPr>
                            <m:e>
                              <m:r>
                                <a:rPr lang="en-US" sz="1400" i="1">
                                  <a:solidFill>
                                    <a:schemeClr val="tx2"/>
                                  </a:solidFill>
                                  <a:latin typeface="Cambria Math" panose="02040503050406030204" pitchFamily="18" charset="0"/>
                                </a:rPr>
                                <m:t>𝑌</m:t>
                              </m:r>
                            </m:e>
                          </m:acc>
                        </m:e>
                        <m:sub>
                          <m:r>
                            <a:rPr lang="en-US" sz="1400" i="1">
                              <a:solidFill>
                                <a:schemeClr val="tx2"/>
                              </a:solidFill>
                              <a:latin typeface="Cambria Math" panose="02040503050406030204" pitchFamily="18" charset="0"/>
                            </a:rPr>
                            <m:t>2</m:t>
                          </m:r>
                        </m:sub>
                      </m:sSub>
                      <m:r>
                        <a:rPr lang="en-US" sz="1400" i="1">
                          <a:solidFill>
                            <a:schemeClr val="tx2"/>
                          </a:solidFill>
                          <a:latin typeface="Cambria Math" panose="02040503050406030204" pitchFamily="18" charset="0"/>
                        </a:rPr>
                        <m:t>=</m:t>
                      </m:r>
                      <m:r>
                        <a:rPr lang="en-US" sz="1400" b="0" i="1" smtClean="0">
                          <a:solidFill>
                            <a:schemeClr val="tx2"/>
                          </a:solidFill>
                          <a:latin typeface="Cambria Math" panose="02040503050406030204" pitchFamily="18" charset="0"/>
                        </a:rPr>
                        <m:t>1.5</m:t>
                      </m:r>
                    </m:oMath>
                  </m:oMathPara>
                </a14:m>
                <a:endParaRPr lang="en-US" sz="1400" dirty="0">
                  <a:solidFill>
                    <a:schemeClr val="tx2"/>
                  </a:solidFill>
                  <a:latin typeface="+mj-lt"/>
                </a:endParaRPr>
              </a:p>
            </p:txBody>
          </p:sp>
        </mc:Choice>
        <mc:Fallback xmlns="">
          <p:sp>
            <p:nvSpPr>
              <p:cNvPr id="12" name="TextBox 11">
                <a:extLst>
                  <a:ext uri="{FF2B5EF4-FFF2-40B4-BE49-F238E27FC236}">
                    <a16:creationId xmlns:a16="http://schemas.microsoft.com/office/drawing/2014/main" id="{A1FC88EB-D040-484F-BD1D-1393484E36EE}"/>
                  </a:ext>
                </a:extLst>
              </p:cNvPr>
              <p:cNvSpPr txBox="1">
                <a:spLocks noRot="1" noChangeAspect="1" noMove="1" noResize="1" noEditPoints="1" noAdjustHandles="1" noChangeArrowheads="1" noChangeShapeType="1" noTextEdit="1"/>
              </p:cNvSpPr>
              <p:nvPr/>
            </p:nvSpPr>
            <p:spPr>
              <a:xfrm>
                <a:off x="8143314" y="2872360"/>
                <a:ext cx="670889" cy="215444"/>
              </a:xfrm>
              <a:prstGeom prst="rect">
                <a:avLst/>
              </a:prstGeom>
              <a:blipFill>
                <a:blip r:embed="rId4"/>
                <a:stretch>
                  <a:fillRect l="-5455" r="-5455"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4B837EC-E04D-4F35-A346-AB20B45CD43C}"/>
                  </a:ext>
                </a:extLst>
              </p:cNvPr>
              <p:cNvSpPr txBox="1"/>
              <p:nvPr/>
            </p:nvSpPr>
            <p:spPr>
              <a:xfrm>
                <a:off x="6556749" y="2836159"/>
                <a:ext cx="11926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𝑋</m:t>
                      </m:r>
                      <m:r>
                        <a:rPr lang="en-US" b="0" i="1" smtClean="0">
                          <a:solidFill>
                            <a:srgbClr val="FF0000"/>
                          </a:solidFill>
                          <a:latin typeface="Cambria Math" panose="02040503050406030204" pitchFamily="18" charset="0"/>
                        </a:rPr>
                        <m:t>5</m:t>
                      </m:r>
                      <m:r>
                        <a:rPr lang="en-US" i="1">
                          <a:solidFill>
                            <a:srgbClr val="FF0000"/>
                          </a:solidFill>
                          <a:latin typeface="Cambria Math" panose="02040503050406030204" pitchFamily="18" charset="0"/>
                        </a:rPr>
                        <m:t>≤0.0</m:t>
                      </m:r>
                      <m:r>
                        <a:rPr lang="en-US" b="0" i="1" smtClean="0">
                          <a:solidFill>
                            <a:srgbClr val="FF0000"/>
                          </a:solidFill>
                          <a:latin typeface="Cambria Math" panose="02040503050406030204" pitchFamily="18" charset="0"/>
                        </a:rPr>
                        <m:t>13</m:t>
                      </m:r>
                    </m:oMath>
                  </m:oMathPara>
                </a14:m>
                <a:endParaRPr lang="en-US" dirty="0">
                  <a:solidFill>
                    <a:srgbClr val="FF0000"/>
                  </a:solidFill>
                  <a:latin typeface="+mj-lt"/>
                </a:endParaRPr>
              </a:p>
            </p:txBody>
          </p:sp>
        </mc:Choice>
        <mc:Fallback xmlns="">
          <p:sp>
            <p:nvSpPr>
              <p:cNvPr id="13" name="TextBox 12">
                <a:extLst>
                  <a:ext uri="{FF2B5EF4-FFF2-40B4-BE49-F238E27FC236}">
                    <a16:creationId xmlns:a16="http://schemas.microsoft.com/office/drawing/2014/main" id="{F4B837EC-E04D-4F35-A346-AB20B45CD43C}"/>
                  </a:ext>
                </a:extLst>
              </p:cNvPr>
              <p:cNvSpPr txBox="1">
                <a:spLocks noRot="1" noChangeAspect="1" noMove="1" noResize="1" noEditPoints="1" noAdjustHandles="1" noChangeArrowheads="1" noChangeShapeType="1" noTextEdit="1"/>
              </p:cNvSpPr>
              <p:nvPr/>
            </p:nvSpPr>
            <p:spPr>
              <a:xfrm>
                <a:off x="6556749" y="2836159"/>
                <a:ext cx="1192634" cy="276999"/>
              </a:xfrm>
              <a:prstGeom prst="rect">
                <a:avLst/>
              </a:prstGeom>
              <a:blipFill>
                <a:blip r:embed="rId5"/>
                <a:stretch>
                  <a:fillRect l="-4615" r="-4615" b="-10870"/>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DEC2E522-68A9-40BF-BD4E-E563AA1776B2}"/>
              </a:ext>
            </a:extLst>
          </p:cNvPr>
          <p:cNvPicPr>
            <a:picLocks noChangeAspect="1"/>
          </p:cNvPicPr>
          <p:nvPr/>
        </p:nvPicPr>
        <p:blipFill>
          <a:blip r:embed="rId6"/>
          <a:stretch>
            <a:fillRect/>
          </a:stretch>
        </p:blipFill>
        <p:spPr>
          <a:xfrm>
            <a:off x="4159493" y="3332328"/>
            <a:ext cx="6016090" cy="3277858"/>
          </a:xfrm>
          <a:prstGeom prst="rect">
            <a:avLst/>
          </a:prstGeom>
        </p:spPr>
      </p:pic>
      <p:cxnSp>
        <p:nvCxnSpPr>
          <p:cNvPr id="15" name="Straight Connector 14">
            <a:extLst>
              <a:ext uri="{FF2B5EF4-FFF2-40B4-BE49-F238E27FC236}">
                <a16:creationId xmlns:a16="http://schemas.microsoft.com/office/drawing/2014/main" id="{A4A4E1C9-7A5F-42EF-BCA3-37D53FF082C3}"/>
              </a:ext>
            </a:extLst>
          </p:cNvPr>
          <p:cNvCxnSpPr/>
          <p:nvPr/>
        </p:nvCxnSpPr>
        <p:spPr>
          <a:xfrm>
            <a:off x="6707339" y="5004969"/>
            <a:ext cx="460199"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16" name="Picture 15">
            <a:extLst>
              <a:ext uri="{FF2B5EF4-FFF2-40B4-BE49-F238E27FC236}">
                <a16:creationId xmlns:a16="http://schemas.microsoft.com/office/drawing/2014/main" id="{D4355B6B-AE54-40D0-B996-9E5958F3CE69}"/>
              </a:ext>
            </a:extLst>
          </p:cNvPr>
          <p:cNvPicPr>
            <a:picLocks noChangeAspect="1"/>
          </p:cNvPicPr>
          <p:nvPr/>
        </p:nvPicPr>
        <p:blipFill>
          <a:blip r:embed="rId7"/>
          <a:stretch>
            <a:fillRect/>
          </a:stretch>
        </p:blipFill>
        <p:spPr>
          <a:xfrm rot="5400000">
            <a:off x="6754406" y="790849"/>
            <a:ext cx="631327" cy="3488267"/>
          </a:xfrm>
          <a:prstGeom prst="rect">
            <a:avLst/>
          </a:prstGeom>
        </p:spPr>
      </p:pic>
      <p:cxnSp>
        <p:nvCxnSpPr>
          <p:cNvPr id="17" name="Straight Connector 16">
            <a:extLst>
              <a:ext uri="{FF2B5EF4-FFF2-40B4-BE49-F238E27FC236}">
                <a16:creationId xmlns:a16="http://schemas.microsoft.com/office/drawing/2014/main" id="{D5F722EE-1086-4B88-A6EE-7F54463B4493}"/>
              </a:ext>
            </a:extLst>
          </p:cNvPr>
          <p:cNvCxnSpPr>
            <a:cxnSpLocks/>
          </p:cNvCxnSpPr>
          <p:nvPr/>
        </p:nvCxnSpPr>
        <p:spPr>
          <a:xfrm>
            <a:off x="7041495" y="2244470"/>
            <a:ext cx="0" cy="512166"/>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C29738A3-9840-4D59-94C3-7CE887272ACF}"/>
              </a:ext>
            </a:extLst>
          </p:cNvPr>
          <p:cNvCxnSpPr/>
          <p:nvPr/>
        </p:nvCxnSpPr>
        <p:spPr>
          <a:xfrm>
            <a:off x="4299540" y="5183493"/>
            <a:ext cx="460199" cy="0"/>
          </a:xfrm>
          <a:prstGeom prst="line">
            <a:avLst/>
          </a:prstGeom>
          <a:ln>
            <a:solidFill>
              <a:srgbClr val="FF0000">
                <a:alpha val="41000"/>
              </a:srgbClr>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7E2CC61F-E973-4824-8EDA-DA7CDF2B48C7}"/>
              </a:ext>
            </a:extLst>
          </p:cNvPr>
          <p:cNvCxnSpPr/>
          <p:nvPr/>
        </p:nvCxnSpPr>
        <p:spPr>
          <a:xfrm>
            <a:off x="4890849" y="5064188"/>
            <a:ext cx="460199" cy="0"/>
          </a:xfrm>
          <a:prstGeom prst="line">
            <a:avLst/>
          </a:prstGeom>
          <a:ln>
            <a:solidFill>
              <a:srgbClr val="FF0000">
                <a:alpha val="41000"/>
              </a:srgbClr>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A8D29A9D-3116-4781-A907-FA829F9BC376}"/>
              </a:ext>
            </a:extLst>
          </p:cNvPr>
          <p:cNvCxnSpPr/>
          <p:nvPr/>
        </p:nvCxnSpPr>
        <p:spPr>
          <a:xfrm>
            <a:off x="5502186" y="4996260"/>
            <a:ext cx="460199" cy="0"/>
          </a:xfrm>
          <a:prstGeom prst="line">
            <a:avLst/>
          </a:prstGeom>
          <a:ln>
            <a:solidFill>
              <a:srgbClr val="FF0000">
                <a:alpha val="41000"/>
              </a:srgb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740B239F-B508-4D38-9939-4F7DB12950CF}"/>
              </a:ext>
            </a:extLst>
          </p:cNvPr>
          <p:cNvCxnSpPr/>
          <p:nvPr/>
        </p:nvCxnSpPr>
        <p:spPr>
          <a:xfrm>
            <a:off x="6103074" y="5220943"/>
            <a:ext cx="460199" cy="0"/>
          </a:xfrm>
          <a:prstGeom prst="line">
            <a:avLst/>
          </a:prstGeom>
          <a:ln>
            <a:solidFill>
              <a:srgbClr val="FF0000">
                <a:alpha val="41000"/>
              </a:srgbClr>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78B5747F-D109-4676-AF9E-E18AD850BA3B}"/>
              </a:ext>
            </a:extLst>
          </p:cNvPr>
          <p:cNvCxnSpPr/>
          <p:nvPr/>
        </p:nvCxnSpPr>
        <p:spPr>
          <a:xfrm>
            <a:off x="7310948" y="4788129"/>
            <a:ext cx="460199" cy="0"/>
          </a:xfrm>
          <a:prstGeom prst="line">
            <a:avLst/>
          </a:prstGeom>
          <a:ln>
            <a:solidFill>
              <a:srgbClr val="FF0000">
                <a:alpha val="41000"/>
              </a:srgbClr>
            </a:solidFill>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6B04DADC-1FA6-44C4-9E31-54F8DCE80611}"/>
              </a:ext>
            </a:extLst>
          </p:cNvPr>
          <p:cNvCxnSpPr/>
          <p:nvPr/>
        </p:nvCxnSpPr>
        <p:spPr>
          <a:xfrm>
            <a:off x="7907487" y="4961429"/>
            <a:ext cx="460199" cy="0"/>
          </a:xfrm>
          <a:prstGeom prst="line">
            <a:avLst/>
          </a:prstGeom>
          <a:ln>
            <a:solidFill>
              <a:srgbClr val="FF0000">
                <a:alpha val="41000"/>
              </a:srgbClr>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BB104EC8-C553-44EE-8C22-2FB3E6A0FC33}"/>
              </a:ext>
            </a:extLst>
          </p:cNvPr>
          <p:cNvCxnSpPr/>
          <p:nvPr/>
        </p:nvCxnSpPr>
        <p:spPr>
          <a:xfrm>
            <a:off x="8514474" y="4889148"/>
            <a:ext cx="460199" cy="0"/>
          </a:xfrm>
          <a:prstGeom prst="line">
            <a:avLst/>
          </a:prstGeom>
          <a:ln>
            <a:solidFill>
              <a:srgbClr val="FF0000">
                <a:alpha val="41000"/>
              </a:srgbClr>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6163CA56-3918-425F-9FFD-128436BC0C75}"/>
              </a:ext>
            </a:extLst>
          </p:cNvPr>
          <p:cNvCxnSpPr/>
          <p:nvPr/>
        </p:nvCxnSpPr>
        <p:spPr>
          <a:xfrm>
            <a:off x="9116236" y="4754170"/>
            <a:ext cx="460199" cy="0"/>
          </a:xfrm>
          <a:prstGeom prst="line">
            <a:avLst/>
          </a:prstGeom>
          <a:ln>
            <a:solidFill>
              <a:srgbClr val="FF0000">
                <a:alpha val="41000"/>
              </a:srgbClr>
            </a:solidFill>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E84FD1C7-B0E1-4825-AF91-6AF2928FC6FA}"/>
              </a:ext>
            </a:extLst>
          </p:cNvPr>
          <p:cNvCxnSpPr/>
          <p:nvPr/>
        </p:nvCxnSpPr>
        <p:spPr>
          <a:xfrm>
            <a:off x="9712770" y="4755044"/>
            <a:ext cx="460199" cy="0"/>
          </a:xfrm>
          <a:prstGeom prst="line">
            <a:avLst/>
          </a:prstGeom>
          <a:ln>
            <a:solidFill>
              <a:srgbClr val="FF0000">
                <a:alpha val="41000"/>
              </a:srgbClr>
            </a:solidFill>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C2C236FC-AAF1-4C14-A72C-440514A9C541}"/>
              </a:ext>
            </a:extLst>
          </p:cNvPr>
          <p:cNvSpPr txBox="1"/>
          <p:nvPr/>
        </p:nvSpPr>
        <p:spPr>
          <a:xfrm>
            <a:off x="296812" y="2496482"/>
            <a:ext cx="3187834" cy="34163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3600" dirty="0">
                <a:latin typeface="+mj-lt"/>
              </a:rPr>
              <a:t>Recursive Partitioning</a:t>
            </a:r>
          </a:p>
          <a:p>
            <a:endParaRPr lang="en-US" sz="3600" dirty="0">
              <a:latin typeface="+mj-lt"/>
            </a:endParaRPr>
          </a:p>
          <a:p>
            <a:r>
              <a:rPr lang="en-US" sz="3600" dirty="0">
                <a:latin typeface="+mj-lt"/>
              </a:rPr>
              <a:t>(Classification and Regression Trees)</a:t>
            </a:r>
          </a:p>
        </p:txBody>
      </p:sp>
    </p:spTree>
    <p:extLst>
      <p:ext uri="{BB962C8B-B14F-4D97-AF65-F5344CB8AC3E}">
        <p14:creationId xmlns:p14="http://schemas.microsoft.com/office/powerpoint/2010/main" val="245191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p:cNvSpPr txBox="1">
            <a:spLocks/>
          </p:cNvSpPr>
          <p:nvPr/>
        </p:nvSpPr>
        <p:spPr>
          <a:xfrm>
            <a:off x="1280161" y="660032"/>
            <a:ext cx="5104964" cy="1442721"/>
          </a:xfrm>
          <a:prstGeom prst="homePlate">
            <a:avLst>
              <a:gd name="adj" fmla="val 24577"/>
            </a:avLst>
          </a:prstGeom>
          <a:ln/>
        </p:spPr>
        <p:style>
          <a:lnRef idx="0">
            <a:schemeClr val="accent3"/>
          </a:lnRef>
          <a:fillRef idx="3">
            <a:schemeClr val="accent3"/>
          </a:fillRef>
          <a:effectRef idx="3">
            <a:schemeClr val="accent3"/>
          </a:effectRef>
          <a:fontRef idx="minor">
            <a:schemeClr val="lt1"/>
          </a:fontRef>
        </p:style>
        <p:txBody>
          <a:bodyPr anchor="ctr" anchorCtr="0">
            <a:noAutofit/>
          </a:bodyPr>
          <a:lstStyle>
            <a:defPPr>
              <a:defRPr lang="en-US"/>
            </a:defPPr>
            <a:lvl1pPr marL="173736" indent="-173736" eaLnBrk="1" hangingPunct="1">
              <a:spcBef>
                <a:spcPts val="600"/>
              </a:spcBef>
              <a:buClr>
                <a:schemeClr val="tx2"/>
              </a:buClr>
              <a:buFont typeface="Arial" charset="0"/>
              <a:buChar char="•"/>
              <a:defRPr sz="1600">
                <a:solidFill>
                  <a:srgbClr val="414343"/>
                </a:solidFill>
                <a:latin typeface="+mn-lt"/>
              </a:defRPr>
            </a:lvl1pPr>
            <a:lvl2pPr indent="-234950" eaLnBrk="1" hangingPunct="1">
              <a:spcBef>
                <a:spcPct val="20000"/>
              </a:spcBef>
              <a:buFont typeface="Lucida Grande" charset="0"/>
              <a:buChar char="&gt;"/>
              <a:defRPr sz="1600">
                <a:solidFill>
                  <a:srgbClr val="414343"/>
                </a:solidFill>
                <a:latin typeface="+mn-lt"/>
              </a:defRPr>
            </a:lvl2pPr>
            <a:lvl3pPr marL="679450" indent="-222250" eaLnBrk="1" hangingPunct="1">
              <a:spcBef>
                <a:spcPct val="20000"/>
              </a:spcBef>
              <a:buFont typeface="Lucida Grande" charset="0"/>
              <a:buChar char="-"/>
              <a:defRPr sz="1600">
                <a:solidFill>
                  <a:srgbClr val="414343"/>
                </a:solidFill>
                <a:latin typeface="+mn-lt"/>
              </a:defRPr>
            </a:lvl3pPr>
            <a:lvl4pPr marL="914400" indent="-234950" eaLnBrk="1" hangingPunct="1">
              <a:spcBef>
                <a:spcPct val="20000"/>
              </a:spcBef>
              <a:buFont typeface="Arial" charset="0"/>
              <a:buChar char="»"/>
              <a:defRPr sz="1600">
                <a:solidFill>
                  <a:srgbClr val="414343"/>
                </a:solidFill>
                <a:latin typeface="+mn-lt"/>
              </a:defRPr>
            </a:lvl4pPr>
            <a:lvl5pPr marL="1144588" indent="-222250" eaLnBrk="1" hangingPunct="1">
              <a:spcBef>
                <a:spcPct val="20000"/>
              </a:spcBef>
              <a:buFont typeface="Arial" charset="0"/>
              <a:buChar char="•"/>
              <a:defRPr sz="1600">
                <a:solidFill>
                  <a:srgbClr val="414343"/>
                </a:solidFill>
                <a:latin typeface="+mn-lt"/>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buNone/>
            </a:pPr>
            <a:r>
              <a:rPr lang="en-US" sz="1800" dirty="0">
                <a:latin typeface="+mj-lt"/>
              </a:rPr>
              <a:t>The algorithm proceeds recursively by finding the best splits and best variable for each subgroup (child node) created in the previous step</a:t>
            </a:r>
          </a:p>
        </p:txBody>
      </p:sp>
      <p:pic>
        <p:nvPicPr>
          <p:cNvPr id="3" name="Picture 2">
            <a:extLst>
              <a:ext uri="{FF2B5EF4-FFF2-40B4-BE49-F238E27FC236}">
                <a16:creationId xmlns:a16="http://schemas.microsoft.com/office/drawing/2014/main" id="{0FD83B07-AB4B-48CE-8C2F-7C99A758B7E6}"/>
              </a:ext>
            </a:extLst>
          </p:cNvPr>
          <p:cNvPicPr>
            <a:picLocks noChangeAspect="1"/>
          </p:cNvPicPr>
          <p:nvPr/>
        </p:nvPicPr>
        <p:blipFill>
          <a:blip r:embed="rId2"/>
          <a:stretch>
            <a:fillRect/>
          </a:stretch>
        </p:blipFill>
        <p:spPr>
          <a:xfrm>
            <a:off x="6799422" y="1211484"/>
            <a:ext cx="3958202" cy="3460620"/>
          </a:xfrm>
          <a:prstGeom prst="rect">
            <a:avLst/>
          </a:prstGeom>
        </p:spPr>
      </p:pic>
      <p:pic>
        <p:nvPicPr>
          <p:cNvPr id="6" name="Picture 5">
            <a:extLst>
              <a:ext uri="{FF2B5EF4-FFF2-40B4-BE49-F238E27FC236}">
                <a16:creationId xmlns:a16="http://schemas.microsoft.com/office/drawing/2014/main" id="{525F214A-45FF-42F5-8CC4-481E40D28B93}"/>
              </a:ext>
            </a:extLst>
          </p:cNvPr>
          <p:cNvPicPr>
            <a:picLocks noChangeAspect="1"/>
          </p:cNvPicPr>
          <p:nvPr/>
        </p:nvPicPr>
        <p:blipFill>
          <a:blip r:embed="rId3"/>
          <a:stretch>
            <a:fillRect/>
          </a:stretch>
        </p:blipFill>
        <p:spPr>
          <a:xfrm>
            <a:off x="1317646" y="2588161"/>
            <a:ext cx="4153836" cy="4012664"/>
          </a:xfrm>
          <a:prstGeom prst="rect">
            <a:avLst/>
          </a:prstGeom>
        </p:spPr>
      </p:pic>
      <p:cxnSp>
        <p:nvCxnSpPr>
          <p:cNvPr id="9" name="Straight Connector 8">
            <a:extLst>
              <a:ext uri="{FF2B5EF4-FFF2-40B4-BE49-F238E27FC236}">
                <a16:creationId xmlns:a16="http://schemas.microsoft.com/office/drawing/2014/main" id="{2672F903-413D-48F5-9AAE-3304565D3F6C}"/>
              </a:ext>
            </a:extLst>
          </p:cNvPr>
          <p:cNvCxnSpPr/>
          <p:nvPr/>
        </p:nvCxnSpPr>
        <p:spPr>
          <a:xfrm flipV="1">
            <a:off x="3634713" y="2619375"/>
            <a:ext cx="0" cy="370205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BADF59F1-0C80-4570-A697-CA90E0CD18E8}"/>
              </a:ext>
            </a:extLst>
          </p:cNvPr>
          <p:cNvCxnSpPr/>
          <p:nvPr/>
        </p:nvCxnSpPr>
        <p:spPr>
          <a:xfrm>
            <a:off x="1577975" y="4289425"/>
            <a:ext cx="20574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DF0211-0236-416E-AE39-903FE386B4EC}"/>
              </a:ext>
            </a:extLst>
          </p:cNvPr>
          <p:cNvCxnSpPr>
            <a:cxnSpLocks/>
          </p:cNvCxnSpPr>
          <p:nvPr/>
        </p:nvCxnSpPr>
        <p:spPr>
          <a:xfrm>
            <a:off x="3629031" y="4319062"/>
            <a:ext cx="1757892" cy="0"/>
          </a:xfrm>
          <a:prstGeom prst="line">
            <a:avLst/>
          </a:prstGeom>
          <a:ln w="19050">
            <a:solidFill>
              <a:srgbClr val="D51BB6"/>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A5FA76A-16A3-4BBB-A7A9-1CF2CB4C125C}"/>
              </a:ext>
            </a:extLst>
          </p:cNvPr>
          <p:cNvSpPr txBox="1"/>
          <p:nvPr/>
        </p:nvSpPr>
        <p:spPr>
          <a:xfrm>
            <a:off x="2267677" y="3220556"/>
            <a:ext cx="710451" cy="369332"/>
          </a:xfrm>
          <a:prstGeom prst="rect">
            <a:avLst/>
          </a:prstGeom>
          <a:noFill/>
        </p:spPr>
        <p:txBody>
          <a:bodyPr wrap="none" rtlCol="0">
            <a:spAutoFit/>
          </a:bodyPr>
          <a:lstStyle/>
          <a:p>
            <a:r>
              <a:rPr lang="en-US" dirty="0">
                <a:solidFill>
                  <a:schemeClr val="tx2">
                    <a:lumMod val="10000"/>
                  </a:schemeClr>
                </a:solidFill>
              </a:rPr>
              <a:t>0.018</a:t>
            </a:r>
          </a:p>
        </p:txBody>
      </p:sp>
      <p:sp>
        <p:nvSpPr>
          <p:cNvPr id="40" name="TextBox 39">
            <a:extLst>
              <a:ext uri="{FF2B5EF4-FFF2-40B4-BE49-F238E27FC236}">
                <a16:creationId xmlns:a16="http://schemas.microsoft.com/office/drawing/2014/main" id="{542341C6-50A4-4A4F-98E4-65EEC3926FCA}"/>
              </a:ext>
            </a:extLst>
          </p:cNvPr>
          <p:cNvSpPr txBox="1"/>
          <p:nvPr/>
        </p:nvSpPr>
        <p:spPr>
          <a:xfrm>
            <a:off x="2384697" y="4988963"/>
            <a:ext cx="476412" cy="369332"/>
          </a:xfrm>
          <a:prstGeom prst="rect">
            <a:avLst/>
          </a:prstGeom>
          <a:noFill/>
        </p:spPr>
        <p:txBody>
          <a:bodyPr wrap="none" rtlCol="0">
            <a:spAutoFit/>
          </a:bodyPr>
          <a:lstStyle/>
          <a:p>
            <a:r>
              <a:rPr lang="en-US" dirty="0">
                <a:solidFill>
                  <a:schemeClr val="tx2">
                    <a:lumMod val="10000"/>
                  </a:schemeClr>
                </a:solidFill>
              </a:rPr>
              <a:t>1.0</a:t>
            </a:r>
          </a:p>
        </p:txBody>
      </p:sp>
      <p:sp>
        <p:nvSpPr>
          <p:cNvPr id="41" name="TextBox 40">
            <a:extLst>
              <a:ext uri="{FF2B5EF4-FFF2-40B4-BE49-F238E27FC236}">
                <a16:creationId xmlns:a16="http://schemas.microsoft.com/office/drawing/2014/main" id="{F9E70F77-29AE-44AA-8A98-F53337857874}"/>
              </a:ext>
            </a:extLst>
          </p:cNvPr>
          <p:cNvSpPr txBox="1"/>
          <p:nvPr/>
        </p:nvSpPr>
        <p:spPr>
          <a:xfrm>
            <a:off x="4291299" y="5117070"/>
            <a:ext cx="476412" cy="369332"/>
          </a:xfrm>
          <a:prstGeom prst="rect">
            <a:avLst/>
          </a:prstGeom>
          <a:noFill/>
        </p:spPr>
        <p:txBody>
          <a:bodyPr wrap="none" rtlCol="0">
            <a:spAutoFit/>
          </a:bodyPr>
          <a:lstStyle/>
          <a:p>
            <a:r>
              <a:rPr lang="en-US" dirty="0">
                <a:solidFill>
                  <a:schemeClr val="tx2">
                    <a:lumMod val="10000"/>
                  </a:schemeClr>
                </a:solidFill>
              </a:rPr>
              <a:t>1.1</a:t>
            </a:r>
          </a:p>
        </p:txBody>
      </p:sp>
      <p:sp>
        <p:nvSpPr>
          <p:cNvPr id="42" name="TextBox 41">
            <a:extLst>
              <a:ext uri="{FF2B5EF4-FFF2-40B4-BE49-F238E27FC236}">
                <a16:creationId xmlns:a16="http://schemas.microsoft.com/office/drawing/2014/main" id="{4BFE8FC0-7A27-43EF-888F-43395BD5019E}"/>
              </a:ext>
            </a:extLst>
          </p:cNvPr>
          <p:cNvSpPr txBox="1"/>
          <p:nvPr/>
        </p:nvSpPr>
        <p:spPr>
          <a:xfrm>
            <a:off x="4268379" y="3187707"/>
            <a:ext cx="476412" cy="369332"/>
          </a:xfrm>
          <a:prstGeom prst="rect">
            <a:avLst/>
          </a:prstGeom>
          <a:noFill/>
        </p:spPr>
        <p:txBody>
          <a:bodyPr wrap="none" rtlCol="0">
            <a:spAutoFit/>
          </a:bodyPr>
          <a:lstStyle/>
          <a:p>
            <a:r>
              <a:rPr lang="en-US" dirty="0">
                <a:solidFill>
                  <a:schemeClr val="tx2">
                    <a:lumMod val="10000"/>
                  </a:schemeClr>
                </a:solidFill>
              </a:rPr>
              <a:t>2.4</a:t>
            </a:r>
          </a:p>
        </p:txBody>
      </p:sp>
      <p:cxnSp>
        <p:nvCxnSpPr>
          <p:cNvPr id="21" name="Straight Arrow Connector 20">
            <a:extLst>
              <a:ext uri="{FF2B5EF4-FFF2-40B4-BE49-F238E27FC236}">
                <a16:creationId xmlns:a16="http://schemas.microsoft.com/office/drawing/2014/main" id="{4A5BF885-59B4-4A68-AA02-CCBD568AB476}"/>
              </a:ext>
            </a:extLst>
          </p:cNvPr>
          <p:cNvCxnSpPr>
            <a:cxnSpLocks/>
          </p:cNvCxnSpPr>
          <p:nvPr/>
        </p:nvCxnSpPr>
        <p:spPr>
          <a:xfrm flipH="1">
            <a:off x="3702375" y="2047864"/>
            <a:ext cx="4959129" cy="120348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22362582-2AB3-4914-A76A-A751816BD63B}"/>
              </a:ext>
            </a:extLst>
          </p:cNvPr>
          <p:cNvCxnSpPr>
            <a:cxnSpLocks/>
          </p:cNvCxnSpPr>
          <p:nvPr/>
        </p:nvCxnSpPr>
        <p:spPr>
          <a:xfrm flipH="1">
            <a:off x="2560321" y="3170462"/>
            <a:ext cx="5333375" cy="1118963"/>
          </a:xfrm>
          <a:prstGeom prst="straightConnector1">
            <a:avLst/>
          </a:prstGeom>
          <a:ln>
            <a:solidFill>
              <a:srgbClr val="00B0F0"/>
            </a:solidFill>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A5F96E-8299-42CE-BBF1-31B700633A8D}"/>
              </a:ext>
            </a:extLst>
          </p:cNvPr>
          <p:cNvCxnSpPr>
            <a:cxnSpLocks/>
          </p:cNvCxnSpPr>
          <p:nvPr/>
        </p:nvCxnSpPr>
        <p:spPr>
          <a:xfrm flipH="1">
            <a:off x="5079384" y="3217877"/>
            <a:ext cx="4463636" cy="1071548"/>
          </a:xfrm>
          <a:prstGeom prst="straightConnector1">
            <a:avLst/>
          </a:prstGeom>
          <a:ln>
            <a:solidFill>
              <a:srgbClr val="D51BB6"/>
            </a:solidFill>
            <a:tailEnd type="triangle"/>
          </a:ln>
        </p:spPr>
        <p:style>
          <a:lnRef idx="3">
            <a:schemeClr val="accent2"/>
          </a:lnRef>
          <a:fillRef idx="0">
            <a:schemeClr val="accent2"/>
          </a:fillRef>
          <a:effectRef idx="2">
            <a:schemeClr val="accent2"/>
          </a:effectRef>
          <a:fontRef idx="minor">
            <a:schemeClr val="tx1"/>
          </a:fontRef>
        </p:style>
      </p:cxnSp>
      <p:sp>
        <p:nvSpPr>
          <p:cNvPr id="52" name="TextBox 51">
            <a:extLst>
              <a:ext uri="{FF2B5EF4-FFF2-40B4-BE49-F238E27FC236}">
                <a16:creationId xmlns:a16="http://schemas.microsoft.com/office/drawing/2014/main" id="{884BAEF9-D559-4812-88AC-C79C2C94B427}"/>
              </a:ext>
            </a:extLst>
          </p:cNvPr>
          <p:cNvSpPr txBox="1"/>
          <p:nvPr/>
        </p:nvSpPr>
        <p:spPr>
          <a:xfrm>
            <a:off x="10959270" y="1456422"/>
            <a:ext cx="1154740" cy="923330"/>
          </a:xfrm>
          <a:prstGeom prst="rect">
            <a:avLst/>
          </a:prstGeom>
          <a:noFill/>
        </p:spPr>
        <p:txBody>
          <a:bodyPr wrap="none" rtlCol="0">
            <a:spAutoFit/>
          </a:bodyPr>
          <a:lstStyle/>
          <a:p>
            <a:r>
              <a:rPr lang="en-US" b="1" dirty="0">
                <a:latin typeface="+mj-lt"/>
              </a:rPr>
              <a:t>R package:</a:t>
            </a:r>
          </a:p>
          <a:p>
            <a:r>
              <a:rPr lang="en-US" dirty="0" err="1">
                <a:latin typeface="+mj-lt"/>
                <a:cs typeface="Courier New" panose="02070309020205020404" pitchFamily="49" charset="0"/>
              </a:rPr>
              <a:t>rpart</a:t>
            </a:r>
            <a:r>
              <a:rPr lang="en-US" dirty="0">
                <a:latin typeface="+mj-lt"/>
                <a:cs typeface="Courier New" panose="02070309020205020404" pitchFamily="49" charset="0"/>
              </a:rPr>
              <a:t>,</a:t>
            </a:r>
          </a:p>
          <a:p>
            <a:r>
              <a:rPr lang="en-US" dirty="0" err="1">
                <a:latin typeface="+mj-lt"/>
                <a:cs typeface="Courier New" panose="02070309020205020404" pitchFamily="49" charset="0"/>
              </a:rPr>
              <a:t>rpart.plot</a:t>
            </a:r>
            <a:endParaRPr lang="en-US" dirty="0">
              <a:latin typeface="+mj-lt"/>
              <a:cs typeface="Courier New" panose="02070309020205020404" pitchFamily="49" charset="0"/>
            </a:endParaRPr>
          </a:p>
        </p:txBody>
      </p:sp>
      <p:sp>
        <p:nvSpPr>
          <p:cNvPr id="54" name="TextBox 53">
            <a:extLst>
              <a:ext uri="{FF2B5EF4-FFF2-40B4-BE49-F238E27FC236}">
                <a16:creationId xmlns:a16="http://schemas.microsoft.com/office/drawing/2014/main" id="{84B15E03-9275-40CA-BF82-0F960C623B77}"/>
              </a:ext>
            </a:extLst>
          </p:cNvPr>
          <p:cNvSpPr txBox="1"/>
          <p:nvPr/>
        </p:nvSpPr>
        <p:spPr>
          <a:xfrm>
            <a:off x="1557067" y="2572462"/>
            <a:ext cx="428322" cy="369332"/>
          </a:xfrm>
          <a:prstGeom prst="rect">
            <a:avLst/>
          </a:prstGeom>
          <a:noFill/>
        </p:spPr>
        <p:txBody>
          <a:bodyPr wrap="none" rtlCol="0">
            <a:spAutoFit/>
          </a:bodyPr>
          <a:lstStyle/>
          <a:p>
            <a:r>
              <a:rPr lang="en-US" b="1" dirty="0">
                <a:solidFill>
                  <a:schemeClr val="bg1"/>
                </a:solidFill>
              </a:rPr>
              <a:t>X6</a:t>
            </a:r>
          </a:p>
        </p:txBody>
      </p:sp>
      <p:sp>
        <p:nvSpPr>
          <p:cNvPr id="55" name="TextBox 54">
            <a:extLst>
              <a:ext uri="{FF2B5EF4-FFF2-40B4-BE49-F238E27FC236}">
                <a16:creationId xmlns:a16="http://schemas.microsoft.com/office/drawing/2014/main" id="{9DAB981D-F780-437B-ACC7-8E4C750ADBF1}"/>
              </a:ext>
            </a:extLst>
          </p:cNvPr>
          <p:cNvSpPr txBox="1"/>
          <p:nvPr/>
        </p:nvSpPr>
        <p:spPr>
          <a:xfrm>
            <a:off x="4954338" y="5972961"/>
            <a:ext cx="428322" cy="369332"/>
          </a:xfrm>
          <a:prstGeom prst="rect">
            <a:avLst/>
          </a:prstGeom>
          <a:noFill/>
        </p:spPr>
        <p:txBody>
          <a:bodyPr wrap="none" rtlCol="0">
            <a:spAutoFit/>
          </a:bodyPr>
          <a:lstStyle/>
          <a:p>
            <a:r>
              <a:rPr lang="en-US" b="1" dirty="0">
                <a:solidFill>
                  <a:schemeClr val="bg1"/>
                </a:solidFill>
              </a:rPr>
              <a:t>X5</a:t>
            </a:r>
          </a:p>
        </p:txBody>
      </p:sp>
      <p:sp>
        <p:nvSpPr>
          <p:cNvPr id="56" name="Title 10">
            <a:extLst>
              <a:ext uri="{FF2B5EF4-FFF2-40B4-BE49-F238E27FC236}">
                <a16:creationId xmlns:a16="http://schemas.microsoft.com/office/drawing/2014/main" id="{7C97AA8D-1CB8-4615-80B4-05CC44DD5102}"/>
              </a:ext>
            </a:extLst>
          </p:cNvPr>
          <p:cNvSpPr>
            <a:spLocks noGrp="1"/>
          </p:cNvSpPr>
          <p:nvPr>
            <p:ph type="title"/>
          </p:nvPr>
        </p:nvSpPr>
        <p:spPr>
          <a:xfrm>
            <a:off x="8034542" y="67177"/>
            <a:ext cx="2406614" cy="873234"/>
          </a:xfrm>
        </p:spPr>
        <p:txBody>
          <a:bodyPr>
            <a:normAutofit/>
          </a:bodyPr>
          <a:lstStyle/>
          <a:p>
            <a:r>
              <a:rPr lang="en-US" sz="2800" dirty="0">
                <a:solidFill>
                  <a:srgbClr val="00B0F0"/>
                </a:solidFill>
              </a:rPr>
              <a:t>Too Small?</a:t>
            </a:r>
          </a:p>
        </p:txBody>
      </p:sp>
    </p:spTree>
    <p:extLst>
      <p:ext uri="{BB962C8B-B14F-4D97-AF65-F5344CB8AC3E}">
        <p14:creationId xmlns:p14="http://schemas.microsoft.com/office/powerpoint/2010/main" val="3965881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2CA85DE-5632-4429-B436-C53C5A4EB23E}"/>
              </a:ext>
            </a:extLst>
          </p:cNvPr>
          <p:cNvSpPr>
            <a:spLocks noGrp="1"/>
          </p:cNvSpPr>
          <p:nvPr>
            <p:ph type="title"/>
          </p:nvPr>
        </p:nvSpPr>
        <p:spPr>
          <a:xfrm>
            <a:off x="7249451" y="0"/>
            <a:ext cx="2406614" cy="873234"/>
          </a:xfrm>
        </p:spPr>
        <p:txBody>
          <a:bodyPr/>
          <a:lstStyle/>
          <a:p>
            <a:r>
              <a:rPr lang="en-US" dirty="0">
                <a:solidFill>
                  <a:srgbClr val="ED7D31"/>
                </a:solidFill>
              </a:rPr>
              <a:t>Too Big!!!</a:t>
            </a:r>
          </a:p>
        </p:txBody>
      </p:sp>
      <p:pic>
        <p:nvPicPr>
          <p:cNvPr id="14" name="Content Placeholder 13">
            <a:extLst>
              <a:ext uri="{FF2B5EF4-FFF2-40B4-BE49-F238E27FC236}">
                <a16:creationId xmlns:a16="http://schemas.microsoft.com/office/drawing/2014/main" id="{95599BDA-5445-4071-A62F-6FC2F8E8410D}"/>
              </a:ext>
            </a:extLst>
          </p:cNvPr>
          <p:cNvPicPr>
            <a:picLocks noGrp="1" noChangeAspect="1"/>
          </p:cNvPicPr>
          <p:nvPr>
            <p:ph sz="half" idx="1"/>
          </p:nvPr>
        </p:nvPicPr>
        <p:blipFill>
          <a:blip r:embed="rId2"/>
          <a:stretch>
            <a:fillRect/>
          </a:stretch>
        </p:blipFill>
        <p:spPr>
          <a:xfrm>
            <a:off x="5678025" y="831041"/>
            <a:ext cx="5356881" cy="5345922"/>
          </a:xfrm>
          <a:prstGeom prst="rect">
            <a:avLst/>
          </a:prstGeom>
        </p:spPr>
      </p:pic>
      <p:pic>
        <p:nvPicPr>
          <p:cNvPr id="3" name="Picture 2">
            <a:extLst>
              <a:ext uri="{FF2B5EF4-FFF2-40B4-BE49-F238E27FC236}">
                <a16:creationId xmlns:a16="http://schemas.microsoft.com/office/drawing/2014/main" id="{5BE2A380-5DA3-4594-BB61-2ECED6D3BE15}"/>
              </a:ext>
            </a:extLst>
          </p:cNvPr>
          <p:cNvPicPr>
            <a:picLocks noChangeAspect="1"/>
          </p:cNvPicPr>
          <p:nvPr/>
        </p:nvPicPr>
        <p:blipFill rotWithShape="1">
          <a:blip r:embed="rId3"/>
          <a:srcRect l="4530" r="-1" b="-1"/>
          <a:stretch/>
        </p:blipFill>
        <p:spPr>
          <a:xfrm>
            <a:off x="1143000" y="1888565"/>
            <a:ext cx="3489037" cy="3563211"/>
          </a:xfrm>
          <a:prstGeom prst="rect">
            <a:avLst/>
          </a:prstGeom>
          <a:effectLst/>
        </p:spPr>
      </p:pic>
      <p:cxnSp>
        <p:nvCxnSpPr>
          <p:cNvPr id="16" name="Straight Connector 15">
            <a:extLst>
              <a:ext uri="{FF2B5EF4-FFF2-40B4-BE49-F238E27FC236}">
                <a16:creationId xmlns:a16="http://schemas.microsoft.com/office/drawing/2014/main" id="{5E0D31FD-1D41-49C7-B113-A33B9C212FE1}"/>
              </a:ext>
            </a:extLst>
          </p:cNvPr>
          <p:cNvCxnSpPr>
            <a:cxnSpLocks/>
          </p:cNvCxnSpPr>
          <p:nvPr/>
        </p:nvCxnSpPr>
        <p:spPr>
          <a:xfrm flipV="1">
            <a:off x="4470400" y="831041"/>
            <a:ext cx="1207625" cy="168125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D45998DA-3B8F-4750-82B1-58CCAFF6820D}"/>
              </a:ext>
            </a:extLst>
          </p:cNvPr>
          <p:cNvCxnSpPr>
            <a:cxnSpLocks/>
            <a:stCxn id="23" idx="2"/>
          </p:cNvCxnSpPr>
          <p:nvPr/>
        </p:nvCxnSpPr>
        <p:spPr>
          <a:xfrm>
            <a:off x="4470400" y="5006110"/>
            <a:ext cx="1188028" cy="1170853"/>
          </a:xfrm>
          <a:prstGeom prst="line">
            <a:avLst/>
          </a:prstGeom>
        </p:spPr>
        <p:style>
          <a:lnRef idx="3">
            <a:schemeClr val="accent2"/>
          </a:lnRef>
          <a:fillRef idx="0">
            <a:schemeClr val="accent2"/>
          </a:fillRef>
          <a:effectRef idx="2">
            <a:schemeClr val="accent2"/>
          </a:effectRef>
          <a:fontRef idx="minor">
            <a:schemeClr val="tx1"/>
          </a:fontRef>
        </p:style>
      </p:cxnSp>
      <p:sp>
        <p:nvSpPr>
          <p:cNvPr id="23" name="Rectangle 22">
            <a:extLst>
              <a:ext uri="{FF2B5EF4-FFF2-40B4-BE49-F238E27FC236}">
                <a16:creationId xmlns:a16="http://schemas.microsoft.com/office/drawing/2014/main" id="{EA110ECE-967B-4A9B-A209-9B519B592484}"/>
              </a:ext>
            </a:extLst>
          </p:cNvPr>
          <p:cNvSpPr/>
          <p:nvPr/>
        </p:nvSpPr>
        <p:spPr>
          <a:xfrm>
            <a:off x="4438073" y="2512291"/>
            <a:ext cx="64654" cy="249381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FCEF55DD-CD60-4118-9EB6-ED11521F9186}"/>
              </a:ext>
            </a:extLst>
          </p:cNvPr>
          <p:cNvSpPr txBox="1"/>
          <p:nvPr/>
        </p:nvSpPr>
        <p:spPr>
          <a:xfrm>
            <a:off x="383564" y="223204"/>
            <a:ext cx="4304742" cy="1077218"/>
          </a:xfrm>
          <a:prstGeom prst="rect">
            <a:avLst/>
          </a:prstGeom>
          <a:noFill/>
        </p:spPr>
        <p:txBody>
          <a:bodyPr wrap="square" rtlCol="0">
            <a:spAutoFit/>
          </a:bodyPr>
          <a:lstStyle/>
          <a:p>
            <a:r>
              <a:rPr lang="en-US" sz="3200" dirty="0"/>
              <a:t>The Iron Law of Prediction in Action!</a:t>
            </a:r>
          </a:p>
        </p:txBody>
      </p:sp>
      <p:sp>
        <p:nvSpPr>
          <p:cNvPr id="28" name="TextBox 27">
            <a:extLst>
              <a:ext uri="{FF2B5EF4-FFF2-40B4-BE49-F238E27FC236}">
                <a16:creationId xmlns:a16="http://schemas.microsoft.com/office/drawing/2014/main" id="{A435A82A-7C79-4B19-818C-9F27D943520A}"/>
              </a:ext>
            </a:extLst>
          </p:cNvPr>
          <p:cNvSpPr txBox="1"/>
          <p:nvPr/>
        </p:nvSpPr>
        <p:spPr>
          <a:xfrm>
            <a:off x="1084941" y="1487000"/>
            <a:ext cx="2414956" cy="369332"/>
          </a:xfrm>
          <a:prstGeom prst="rect">
            <a:avLst/>
          </a:prstGeom>
          <a:noFill/>
        </p:spPr>
        <p:txBody>
          <a:bodyPr wrap="none" rtlCol="0">
            <a:spAutoFit/>
          </a:bodyPr>
          <a:lstStyle/>
          <a:p>
            <a:r>
              <a:rPr lang="en-US" dirty="0">
                <a:solidFill>
                  <a:schemeClr val="accent1">
                    <a:lumMod val="60000"/>
                    <a:lumOff val="40000"/>
                  </a:schemeClr>
                </a:solidFill>
              </a:rPr>
              <a:t>10-fold Cross-Validation</a:t>
            </a:r>
          </a:p>
        </p:txBody>
      </p:sp>
    </p:spTree>
    <p:extLst>
      <p:ext uri="{BB962C8B-B14F-4D97-AF65-F5344CB8AC3E}">
        <p14:creationId xmlns:p14="http://schemas.microsoft.com/office/powerpoint/2010/main" val="3771953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B06FCA-C2E1-493D-BE92-20E4C0EE2CF2}"/>
              </a:ext>
            </a:extLst>
          </p:cNvPr>
          <p:cNvPicPr>
            <a:picLocks noChangeAspect="1"/>
          </p:cNvPicPr>
          <p:nvPr/>
        </p:nvPicPr>
        <p:blipFill>
          <a:blip r:embed="rId2"/>
          <a:stretch>
            <a:fillRect/>
          </a:stretch>
        </p:blipFill>
        <p:spPr>
          <a:xfrm>
            <a:off x="5677429" y="831041"/>
            <a:ext cx="4628738" cy="5300907"/>
          </a:xfrm>
          <a:prstGeom prst="rect">
            <a:avLst/>
          </a:prstGeom>
        </p:spPr>
      </p:pic>
      <p:sp>
        <p:nvSpPr>
          <p:cNvPr id="11" name="Title 10">
            <a:extLst>
              <a:ext uri="{FF2B5EF4-FFF2-40B4-BE49-F238E27FC236}">
                <a16:creationId xmlns:a16="http://schemas.microsoft.com/office/drawing/2014/main" id="{32CA85DE-5632-4429-B436-C53C5A4EB23E}"/>
              </a:ext>
            </a:extLst>
          </p:cNvPr>
          <p:cNvSpPr>
            <a:spLocks noGrp="1"/>
          </p:cNvSpPr>
          <p:nvPr>
            <p:ph type="title"/>
          </p:nvPr>
        </p:nvSpPr>
        <p:spPr>
          <a:xfrm>
            <a:off x="7302915" y="-226165"/>
            <a:ext cx="2808950" cy="1325563"/>
          </a:xfrm>
        </p:spPr>
        <p:txBody>
          <a:bodyPr>
            <a:normAutofit/>
          </a:bodyPr>
          <a:lstStyle/>
          <a:p>
            <a:r>
              <a:rPr lang="en-US" sz="3600" dirty="0">
                <a:solidFill>
                  <a:schemeClr val="accent6">
                    <a:lumMod val="60000"/>
                    <a:lumOff val="40000"/>
                  </a:schemeClr>
                </a:solidFill>
              </a:rPr>
              <a:t>Just Right!</a:t>
            </a:r>
          </a:p>
        </p:txBody>
      </p:sp>
      <p:pic>
        <p:nvPicPr>
          <p:cNvPr id="3" name="Picture 2">
            <a:extLst>
              <a:ext uri="{FF2B5EF4-FFF2-40B4-BE49-F238E27FC236}">
                <a16:creationId xmlns:a16="http://schemas.microsoft.com/office/drawing/2014/main" id="{5BE2A380-5DA3-4594-BB61-2ECED6D3BE15}"/>
              </a:ext>
            </a:extLst>
          </p:cNvPr>
          <p:cNvPicPr>
            <a:picLocks noChangeAspect="1"/>
          </p:cNvPicPr>
          <p:nvPr/>
        </p:nvPicPr>
        <p:blipFill rotWithShape="1">
          <a:blip r:embed="rId3"/>
          <a:srcRect l="4530" r="-1" b="-1"/>
          <a:stretch/>
        </p:blipFill>
        <p:spPr>
          <a:xfrm>
            <a:off x="1143000" y="1888565"/>
            <a:ext cx="3489037" cy="3563211"/>
          </a:xfrm>
          <a:prstGeom prst="rect">
            <a:avLst/>
          </a:prstGeom>
          <a:effectLst/>
        </p:spPr>
      </p:pic>
      <p:cxnSp>
        <p:nvCxnSpPr>
          <p:cNvPr id="16" name="Straight Connector 15">
            <a:extLst>
              <a:ext uri="{FF2B5EF4-FFF2-40B4-BE49-F238E27FC236}">
                <a16:creationId xmlns:a16="http://schemas.microsoft.com/office/drawing/2014/main" id="{5E0D31FD-1D41-49C7-B113-A33B9C212FE1}"/>
              </a:ext>
            </a:extLst>
          </p:cNvPr>
          <p:cNvCxnSpPr>
            <a:cxnSpLocks/>
          </p:cNvCxnSpPr>
          <p:nvPr/>
        </p:nvCxnSpPr>
        <p:spPr>
          <a:xfrm flipV="1">
            <a:off x="1668747" y="831041"/>
            <a:ext cx="4008682" cy="2312602"/>
          </a:xfrm>
          <a:prstGeom prst="line">
            <a:avLst/>
          </a:prstGeom>
          <a:ln>
            <a:solidFill>
              <a:srgbClr val="A9D18E"/>
            </a:solidFill>
          </a:ln>
        </p:spPr>
        <p:style>
          <a:lnRef idx="3">
            <a:schemeClr val="accent2"/>
          </a:lnRef>
          <a:fillRef idx="0">
            <a:schemeClr val="accent2"/>
          </a:fillRef>
          <a:effectRef idx="2">
            <a:schemeClr val="accent2"/>
          </a:effectRef>
          <a:fontRef idx="minor">
            <a:schemeClr val="tx1"/>
          </a:fontRef>
        </p:style>
      </p:cxnSp>
      <p:cxnSp>
        <p:nvCxnSpPr>
          <p:cNvPr id="18" name="Straight Connector 17">
            <a:extLst>
              <a:ext uri="{FF2B5EF4-FFF2-40B4-BE49-F238E27FC236}">
                <a16:creationId xmlns:a16="http://schemas.microsoft.com/office/drawing/2014/main" id="{D45998DA-3B8F-4750-82B1-58CCAFF6820D}"/>
              </a:ext>
            </a:extLst>
          </p:cNvPr>
          <p:cNvCxnSpPr>
            <a:cxnSpLocks/>
          </p:cNvCxnSpPr>
          <p:nvPr/>
        </p:nvCxnSpPr>
        <p:spPr>
          <a:xfrm>
            <a:off x="1668747" y="4307457"/>
            <a:ext cx="4008682" cy="1824491"/>
          </a:xfrm>
          <a:prstGeom prst="line">
            <a:avLst/>
          </a:prstGeom>
          <a:ln>
            <a:solidFill>
              <a:srgbClr val="A9D18E"/>
            </a:solidFill>
          </a:ln>
        </p:spPr>
        <p:style>
          <a:lnRef idx="3">
            <a:schemeClr val="accent2"/>
          </a:lnRef>
          <a:fillRef idx="0">
            <a:schemeClr val="accent2"/>
          </a:fillRef>
          <a:effectRef idx="2">
            <a:schemeClr val="accent2"/>
          </a:effectRef>
          <a:fontRef idx="minor">
            <a:schemeClr val="tx1"/>
          </a:fontRef>
        </p:style>
      </p:cxnSp>
      <p:sp>
        <p:nvSpPr>
          <p:cNvPr id="23" name="Rectangle 22">
            <a:extLst>
              <a:ext uri="{FF2B5EF4-FFF2-40B4-BE49-F238E27FC236}">
                <a16:creationId xmlns:a16="http://schemas.microsoft.com/office/drawing/2014/main" id="{EA110ECE-967B-4A9B-A209-9B519B592484}"/>
              </a:ext>
            </a:extLst>
          </p:cNvPr>
          <p:cNvSpPr/>
          <p:nvPr/>
        </p:nvSpPr>
        <p:spPr>
          <a:xfrm>
            <a:off x="1668747" y="3143643"/>
            <a:ext cx="45719" cy="117232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9" name="Picture 18">
            <a:extLst>
              <a:ext uri="{FF2B5EF4-FFF2-40B4-BE49-F238E27FC236}">
                <a16:creationId xmlns:a16="http://schemas.microsoft.com/office/drawing/2014/main" id="{FD0A3FF0-03B6-4146-BE88-3570054819EE}"/>
              </a:ext>
            </a:extLst>
          </p:cNvPr>
          <p:cNvPicPr>
            <a:picLocks noChangeAspect="1"/>
          </p:cNvPicPr>
          <p:nvPr/>
        </p:nvPicPr>
        <p:blipFill>
          <a:blip r:embed="rId4"/>
          <a:stretch>
            <a:fillRect/>
          </a:stretch>
        </p:blipFill>
        <p:spPr>
          <a:xfrm>
            <a:off x="9534702" y="831041"/>
            <a:ext cx="771465" cy="1362507"/>
          </a:xfrm>
          <a:prstGeom prst="rect">
            <a:avLst/>
          </a:prstGeom>
        </p:spPr>
      </p:pic>
    </p:spTree>
    <p:extLst>
      <p:ext uri="{BB962C8B-B14F-4D97-AF65-F5344CB8AC3E}">
        <p14:creationId xmlns:p14="http://schemas.microsoft.com/office/powerpoint/2010/main" val="113004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2B9F91-40C4-4D54-B4BB-88972E9C229C}"/>
              </a:ext>
            </a:extLst>
          </p:cNvPr>
          <p:cNvSpPr/>
          <p:nvPr/>
        </p:nvSpPr>
        <p:spPr>
          <a:xfrm>
            <a:off x="3247822" y="2305615"/>
            <a:ext cx="6096000" cy="2246769"/>
          </a:xfrm>
          <a:prstGeom prst="rect">
            <a:avLst/>
          </a:prstGeom>
        </p:spPr>
        <p:txBody>
          <a:bodyPr>
            <a:spAutoFit/>
          </a:bodyPr>
          <a:lstStyle/>
          <a:p>
            <a:r>
              <a:rPr lang="en-US" sz="2800" dirty="0"/>
              <a:t>If you can look into the seeds of time, and say which grain will grow and which will not, speak then unto me… </a:t>
            </a:r>
          </a:p>
          <a:p>
            <a:r>
              <a:rPr lang="en-US" sz="2800" dirty="0"/>
              <a:t>		--William Shakespeare</a:t>
            </a:r>
          </a:p>
          <a:p>
            <a:r>
              <a:rPr lang="en-US" sz="2800" dirty="0"/>
              <a:t>		   </a:t>
            </a:r>
            <a:r>
              <a:rPr lang="en-US" sz="2800" dirty="0" err="1"/>
              <a:t>MacBeth</a:t>
            </a:r>
            <a:r>
              <a:rPr lang="en-US" sz="2800" dirty="0"/>
              <a:t> – Act 1, Scene 2</a:t>
            </a:r>
          </a:p>
        </p:txBody>
      </p:sp>
    </p:spTree>
    <p:extLst>
      <p:ext uri="{BB962C8B-B14F-4D97-AF65-F5344CB8AC3E}">
        <p14:creationId xmlns:p14="http://schemas.microsoft.com/office/powerpoint/2010/main" val="3850942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81571F-D8D5-43E0-B50A-7076CD31F140}"/>
              </a:ext>
            </a:extLst>
          </p:cNvPr>
          <p:cNvSpPr/>
          <p:nvPr/>
        </p:nvSpPr>
        <p:spPr>
          <a:xfrm>
            <a:off x="748983" y="4411832"/>
            <a:ext cx="3128145" cy="1251258"/>
          </a:xfrm>
          <a:custGeom>
            <a:avLst/>
            <a:gdLst>
              <a:gd name="connsiteX0" fmla="*/ 0 w 3128145"/>
              <a:gd name="connsiteY0" fmla="*/ 0 h 1251258"/>
              <a:gd name="connsiteX1" fmla="*/ 2502516 w 3128145"/>
              <a:gd name="connsiteY1" fmla="*/ 0 h 1251258"/>
              <a:gd name="connsiteX2" fmla="*/ 3128145 w 3128145"/>
              <a:gd name="connsiteY2" fmla="*/ 625629 h 1251258"/>
              <a:gd name="connsiteX3" fmla="*/ 2502516 w 3128145"/>
              <a:gd name="connsiteY3" fmla="*/ 1251258 h 1251258"/>
              <a:gd name="connsiteX4" fmla="*/ 0 w 3128145"/>
              <a:gd name="connsiteY4" fmla="*/ 1251258 h 1251258"/>
              <a:gd name="connsiteX5" fmla="*/ 625629 w 3128145"/>
              <a:gd name="connsiteY5" fmla="*/ 625629 h 1251258"/>
              <a:gd name="connsiteX6" fmla="*/ 0 w 3128145"/>
              <a:gd name="connsiteY6" fmla="*/ 0 h 125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145" h="1251258">
                <a:moveTo>
                  <a:pt x="0" y="0"/>
                </a:moveTo>
                <a:lnTo>
                  <a:pt x="2502516" y="0"/>
                </a:lnTo>
                <a:lnTo>
                  <a:pt x="3128145" y="625629"/>
                </a:lnTo>
                <a:lnTo>
                  <a:pt x="2502516" y="1251258"/>
                </a:lnTo>
                <a:lnTo>
                  <a:pt x="0" y="1251258"/>
                </a:lnTo>
                <a:lnTo>
                  <a:pt x="625629" y="62562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409" tIns="8890" rIns="625629" bIns="8890" numCol="1" spcCol="1270" anchor="ctr" anchorCtr="0">
            <a:noAutofit/>
          </a:bodyPr>
          <a:lstStyle/>
          <a:p>
            <a:pPr marL="0" lvl="0" indent="0" algn="ctr" defTabSz="622300">
              <a:lnSpc>
                <a:spcPct val="90000"/>
              </a:lnSpc>
              <a:spcBef>
                <a:spcPct val="0"/>
              </a:spcBef>
              <a:spcAft>
                <a:spcPct val="35000"/>
              </a:spcAft>
              <a:buNone/>
            </a:pPr>
            <a:r>
              <a:rPr lang="en-US" sz="1400" kern="1200" dirty="0"/>
              <a:t>The fully grown tree almost certainly overfits the training data at the expense of predictive error out of sample</a:t>
            </a:r>
          </a:p>
        </p:txBody>
      </p:sp>
      <p:sp>
        <p:nvSpPr>
          <p:cNvPr id="9" name="Freeform: Shape 8">
            <a:extLst>
              <a:ext uri="{FF2B5EF4-FFF2-40B4-BE49-F238E27FC236}">
                <a16:creationId xmlns:a16="http://schemas.microsoft.com/office/drawing/2014/main" id="{41BA8B3A-9963-459B-A2AC-1FE0576AA694}"/>
              </a:ext>
            </a:extLst>
          </p:cNvPr>
          <p:cNvSpPr/>
          <p:nvPr/>
        </p:nvSpPr>
        <p:spPr>
          <a:xfrm>
            <a:off x="789803" y="1624597"/>
            <a:ext cx="3128145" cy="1251258"/>
          </a:xfrm>
          <a:custGeom>
            <a:avLst/>
            <a:gdLst>
              <a:gd name="connsiteX0" fmla="*/ 0 w 3128145"/>
              <a:gd name="connsiteY0" fmla="*/ 0 h 1251258"/>
              <a:gd name="connsiteX1" fmla="*/ 2502516 w 3128145"/>
              <a:gd name="connsiteY1" fmla="*/ 0 h 1251258"/>
              <a:gd name="connsiteX2" fmla="*/ 3128145 w 3128145"/>
              <a:gd name="connsiteY2" fmla="*/ 625629 h 1251258"/>
              <a:gd name="connsiteX3" fmla="*/ 2502516 w 3128145"/>
              <a:gd name="connsiteY3" fmla="*/ 1251258 h 1251258"/>
              <a:gd name="connsiteX4" fmla="*/ 0 w 3128145"/>
              <a:gd name="connsiteY4" fmla="*/ 1251258 h 1251258"/>
              <a:gd name="connsiteX5" fmla="*/ 625629 w 3128145"/>
              <a:gd name="connsiteY5" fmla="*/ 625629 h 1251258"/>
              <a:gd name="connsiteX6" fmla="*/ 0 w 3128145"/>
              <a:gd name="connsiteY6" fmla="*/ 0 h 125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145" h="1251258">
                <a:moveTo>
                  <a:pt x="0" y="0"/>
                </a:moveTo>
                <a:lnTo>
                  <a:pt x="2502516" y="0"/>
                </a:lnTo>
                <a:lnTo>
                  <a:pt x="3128145" y="625629"/>
                </a:lnTo>
                <a:lnTo>
                  <a:pt x="2502516" y="1251258"/>
                </a:lnTo>
                <a:lnTo>
                  <a:pt x="0" y="1251258"/>
                </a:lnTo>
                <a:lnTo>
                  <a:pt x="625629" y="62562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3409" tIns="8890" rIns="625629" bIns="8890" numCol="1" spcCol="1270" anchor="ctr" anchorCtr="0">
            <a:noAutofit/>
          </a:bodyPr>
          <a:lstStyle/>
          <a:p>
            <a:pPr marL="0" lvl="0" indent="0" algn="ctr" defTabSz="622300">
              <a:lnSpc>
                <a:spcPct val="90000"/>
              </a:lnSpc>
              <a:spcBef>
                <a:spcPct val="0"/>
              </a:spcBef>
              <a:spcAft>
                <a:spcPct val="35000"/>
              </a:spcAft>
              <a:buNone/>
            </a:pPr>
            <a:r>
              <a:rPr lang="en-US" sz="1400" kern="1200"/>
              <a:t>High potential for sensitivity to small clusters of observations</a:t>
            </a:r>
          </a:p>
        </p:txBody>
      </p:sp>
      <p:pic>
        <p:nvPicPr>
          <p:cNvPr id="3" name="Picture 2">
            <a:extLst>
              <a:ext uri="{FF2B5EF4-FFF2-40B4-BE49-F238E27FC236}">
                <a16:creationId xmlns:a16="http://schemas.microsoft.com/office/drawing/2014/main" id="{E7BA8DF9-EC85-4C70-8048-4C86A8A6C414}"/>
              </a:ext>
            </a:extLst>
          </p:cNvPr>
          <p:cNvPicPr>
            <a:picLocks noChangeAspect="1"/>
          </p:cNvPicPr>
          <p:nvPr/>
        </p:nvPicPr>
        <p:blipFill>
          <a:blip r:embed="rId2"/>
          <a:stretch>
            <a:fillRect/>
          </a:stretch>
        </p:blipFill>
        <p:spPr>
          <a:xfrm>
            <a:off x="4204607" y="920845"/>
            <a:ext cx="7703304" cy="4426761"/>
          </a:xfrm>
          <a:prstGeom prst="rect">
            <a:avLst/>
          </a:prstGeom>
        </p:spPr>
      </p:pic>
      <p:sp>
        <p:nvSpPr>
          <p:cNvPr id="8" name="TextBox 7">
            <a:extLst>
              <a:ext uri="{FF2B5EF4-FFF2-40B4-BE49-F238E27FC236}">
                <a16:creationId xmlns:a16="http://schemas.microsoft.com/office/drawing/2014/main" id="{B15CE70A-1D92-44DA-BC2C-8036BFA8E20E}"/>
              </a:ext>
            </a:extLst>
          </p:cNvPr>
          <p:cNvSpPr txBox="1"/>
          <p:nvPr/>
        </p:nvSpPr>
        <p:spPr>
          <a:xfrm>
            <a:off x="4131889" y="477772"/>
            <a:ext cx="4232056" cy="369332"/>
          </a:xfrm>
          <a:prstGeom prst="rect">
            <a:avLst/>
          </a:prstGeom>
          <a:noFill/>
        </p:spPr>
        <p:txBody>
          <a:bodyPr wrap="none" rtlCol="0">
            <a:spAutoFit/>
          </a:bodyPr>
          <a:lstStyle/>
          <a:p>
            <a:r>
              <a:rPr lang="en-US" dirty="0"/>
              <a:t>Back to our main simulated data example…</a:t>
            </a:r>
          </a:p>
        </p:txBody>
      </p:sp>
    </p:spTree>
    <p:extLst>
      <p:ext uri="{BB962C8B-B14F-4D97-AF65-F5344CB8AC3E}">
        <p14:creationId xmlns:p14="http://schemas.microsoft.com/office/powerpoint/2010/main" val="26380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5847E-D143-4DC6-A524-9F47C4649631}"/>
              </a:ext>
            </a:extLst>
          </p:cNvPr>
          <p:cNvPicPr>
            <a:picLocks noChangeAspect="1"/>
          </p:cNvPicPr>
          <p:nvPr/>
        </p:nvPicPr>
        <p:blipFill>
          <a:blip r:embed="rId2"/>
          <a:stretch>
            <a:fillRect/>
          </a:stretch>
        </p:blipFill>
        <p:spPr>
          <a:xfrm>
            <a:off x="654217" y="2475436"/>
            <a:ext cx="5103686" cy="3925640"/>
          </a:xfrm>
          <a:prstGeom prst="rect">
            <a:avLst/>
          </a:prstGeom>
        </p:spPr>
      </p:pic>
      <p:sp>
        <p:nvSpPr>
          <p:cNvPr id="7" name="Content Placeholder 2"/>
          <p:cNvSpPr txBox="1">
            <a:spLocks/>
          </p:cNvSpPr>
          <p:nvPr/>
        </p:nvSpPr>
        <p:spPr>
          <a:xfrm>
            <a:off x="654217" y="622608"/>
            <a:ext cx="5539439" cy="1457303"/>
          </a:xfrm>
          <a:prstGeom prst="homePlate">
            <a:avLst>
              <a:gd name="adj" fmla="val 29187"/>
            </a:avLst>
          </a:prstGeom>
          <a:ln/>
        </p:spPr>
        <p:style>
          <a:lnRef idx="1">
            <a:schemeClr val="dk1"/>
          </a:lnRef>
          <a:fillRef idx="2">
            <a:schemeClr val="dk1"/>
          </a:fillRef>
          <a:effectRef idx="1">
            <a:schemeClr val="dk1"/>
          </a:effectRef>
          <a:fontRef idx="minor">
            <a:schemeClr val="dk1"/>
          </a:fontRef>
        </p:style>
        <p:txBody>
          <a:bodyPr anchor="ctr" anchorCtr="0">
            <a:noAutofit/>
          </a:bodyPr>
          <a:lstStyle>
            <a:defPPr>
              <a:defRPr lang="en-US"/>
            </a:defPPr>
            <a:lvl1pPr marL="173736" indent="-173736" eaLnBrk="1" hangingPunct="1">
              <a:spcBef>
                <a:spcPts val="600"/>
              </a:spcBef>
              <a:buClr>
                <a:schemeClr val="tx2"/>
              </a:buClr>
              <a:buFont typeface="Arial" charset="0"/>
              <a:buChar char="•"/>
              <a:defRPr sz="1600">
                <a:solidFill>
                  <a:srgbClr val="414343"/>
                </a:solidFill>
                <a:latin typeface="+mn-lt"/>
              </a:defRPr>
            </a:lvl1pPr>
            <a:lvl2pPr indent="-234950" eaLnBrk="1" hangingPunct="1">
              <a:spcBef>
                <a:spcPct val="20000"/>
              </a:spcBef>
              <a:buFont typeface="Lucida Grande" charset="0"/>
              <a:buChar char="&gt;"/>
              <a:defRPr sz="1600">
                <a:solidFill>
                  <a:srgbClr val="414343"/>
                </a:solidFill>
                <a:latin typeface="+mn-lt"/>
              </a:defRPr>
            </a:lvl2pPr>
            <a:lvl3pPr marL="679450" indent="-222250" eaLnBrk="1" hangingPunct="1">
              <a:spcBef>
                <a:spcPct val="20000"/>
              </a:spcBef>
              <a:buFont typeface="Lucida Grande" charset="0"/>
              <a:buChar char="-"/>
              <a:defRPr sz="1600">
                <a:solidFill>
                  <a:srgbClr val="414343"/>
                </a:solidFill>
                <a:latin typeface="+mn-lt"/>
              </a:defRPr>
            </a:lvl3pPr>
            <a:lvl4pPr marL="914400" indent="-234950" eaLnBrk="1" hangingPunct="1">
              <a:spcBef>
                <a:spcPct val="20000"/>
              </a:spcBef>
              <a:buFont typeface="Arial" charset="0"/>
              <a:buChar char="»"/>
              <a:defRPr sz="1600">
                <a:solidFill>
                  <a:srgbClr val="414343"/>
                </a:solidFill>
                <a:latin typeface="+mn-lt"/>
              </a:defRPr>
            </a:lvl4pPr>
            <a:lvl5pPr marL="1144588" indent="-222250" eaLnBrk="1" hangingPunct="1">
              <a:spcBef>
                <a:spcPct val="20000"/>
              </a:spcBef>
              <a:buFont typeface="Arial" charset="0"/>
              <a:buChar char="•"/>
              <a:defRPr sz="1600">
                <a:solidFill>
                  <a:srgbClr val="414343"/>
                </a:solidFill>
                <a:latin typeface="+mn-lt"/>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r>
              <a:rPr lang="en-US" sz="2000" dirty="0">
                <a:solidFill>
                  <a:schemeClr val="tx1"/>
                </a:solidFill>
              </a:rPr>
              <a:t>Back to our main simulated data example</a:t>
            </a:r>
          </a:p>
          <a:p>
            <a:pPr marL="0" indent="0">
              <a:buNone/>
            </a:pPr>
            <a:r>
              <a:rPr lang="en-US" sz="2000" dirty="0"/>
              <a:t>We performed 5x-repeated 5-fold cross-validation…</a:t>
            </a:r>
          </a:p>
        </p:txBody>
      </p:sp>
      <p:sp>
        <p:nvSpPr>
          <p:cNvPr id="8" name="Content Placeholder 2"/>
          <p:cNvSpPr txBox="1">
            <a:spLocks/>
          </p:cNvSpPr>
          <p:nvPr/>
        </p:nvSpPr>
        <p:spPr>
          <a:xfrm flipH="1">
            <a:off x="6193655" y="4459170"/>
            <a:ext cx="5267875" cy="2027175"/>
          </a:xfrm>
          <a:prstGeom prst="homePlate">
            <a:avLst>
              <a:gd name="adj" fmla="val 13069"/>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37160" rIns="91440" anchor="ctr" anchorCtr="0">
            <a:noAutofit/>
          </a:bodyPr>
          <a:lstStyle>
            <a:defPPr>
              <a:defRPr lang="en-US"/>
            </a:defPPr>
            <a:lvl1pPr marL="173736" indent="-173736" eaLnBrk="1" hangingPunct="1">
              <a:spcBef>
                <a:spcPts val="600"/>
              </a:spcBef>
              <a:buClr>
                <a:schemeClr val="tx2"/>
              </a:buClr>
              <a:buFont typeface="Arial" charset="0"/>
              <a:buChar char="•"/>
              <a:defRPr sz="1600">
                <a:solidFill>
                  <a:srgbClr val="414343"/>
                </a:solidFill>
                <a:latin typeface="+mn-lt"/>
              </a:defRPr>
            </a:lvl1pPr>
            <a:lvl2pPr indent="-234950" eaLnBrk="1" hangingPunct="1">
              <a:spcBef>
                <a:spcPct val="20000"/>
              </a:spcBef>
              <a:buFont typeface="Lucida Grande" charset="0"/>
              <a:buChar char="&gt;"/>
              <a:defRPr sz="1600">
                <a:solidFill>
                  <a:srgbClr val="414343"/>
                </a:solidFill>
                <a:latin typeface="+mn-lt"/>
              </a:defRPr>
            </a:lvl2pPr>
            <a:lvl3pPr marL="679450" indent="-222250" eaLnBrk="1" hangingPunct="1">
              <a:spcBef>
                <a:spcPct val="20000"/>
              </a:spcBef>
              <a:buFont typeface="Lucida Grande" charset="0"/>
              <a:buChar char="-"/>
              <a:defRPr sz="1600">
                <a:solidFill>
                  <a:srgbClr val="414343"/>
                </a:solidFill>
                <a:latin typeface="+mn-lt"/>
              </a:defRPr>
            </a:lvl3pPr>
            <a:lvl4pPr marL="914400" indent="-234950" eaLnBrk="1" hangingPunct="1">
              <a:spcBef>
                <a:spcPct val="20000"/>
              </a:spcBef>
              <a:buFont typeface="Arial" charset="0"/>
              <a:buChar char="»"/>
              <a:defRPr sz="1600">
                <a:solidFill>
                  <a:srgbClr val="414343"/>
                </a:solidFill>
                <a:latin typeface="+mn-lt"/>
              </a:defRPr>
            </a:lvl4pPr>
            <a:lvl5pPr marL="1144588" indent="-222250" eaLnBrk="1" hangingPunct="1">
              <a:spcBef>
                <a:spcPct val="20000"/>
              </a:spcBef>
              <a:buFont typeface="Arial" charset="0"/>
              <a:buChar char="•"/>
              <a:defRPr sz="1600">
                <a:solidFill>
                  <a:srgbClr val="414343"/>
                </a:solidFill>
                <a:latin typeface="+mn-lt"/>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buNone/>
            </a:pPr>
            <a:r>
              <a:rPr lang="en-US" sz="1800" dirty="0"/>
              <a:t>Trees resulting from more restrictive complexity parameters are said to be “pruned”</a:t>
            </a:r>
          </a:p>
          <a:p>
            <a:pPr marL="0" indent="0">
              <a:buNone/>
            </a:pPr>
            <a:r>
              <a:rPr lang="en-US" sz="1800" dirty="0"/>
              <a:t>The pruned tree at left generates 7 “terminal nodes” (or leaves) that partition the dataset and generate 7 possible predicted values</a:t>
            </a:r>
          </a:p>
        </p:txBody>
      </p:sp>
      <p:cxnSp>
        <p:nvCxnSpPr>
          <p:cNvPr id="5" name="Straight Connector 4">
            <a:extLst>
              <a:ext uri="{FF2B5EF4-FFF2-40B4-BE49-F238E27FC236}">
                <a16:creationId xmlns:a16="http://schemas.microsoft.com/office/drawing/2014/main" id="{BC2007AB-927B-4B44-A48F-3EC53DD8C9B5}"/>
              </a:ext>
            </a:extLst>
          </p:cNvPr>
          <p:cNvCxnSpPr>
            <a:cxnSpLocks/>
          </p:cNvCxnSpPr>
          <p:nvPr/>
        </p:nvCxnSpPr>
        <p:spPr>
          <a:xfrm>
            <a:off x="8562885" y="988671"/>
            <a:ext cx="0" cy="187121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EF0A13F-2AEE-419D-8667-6149A28990C8}"/>
              </a:ext>
            </a:extLst>
          </p:cNvPr>
          <p:cNvCxnSpPr>
            <a:cxnSpLocks/>
          </p:cNvCxnSpPr>
          <p:nvPr/>
        </p:nvCxnSpPr>
        <p:spPr>
          <a:xfrm>
            <a:off x="8562885" y="3178969"/>
            <a:ext cx="0" cy="604837"/>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242F60F-1239-47D3-BCD5-56297CE2A282}"/>
              </a:ext>
            </a:extLst>
          </p:cNvPr>
          <p:cNvPicPr>
            <a:picLocks noChangeAspect="1"/>
          </p:cNvPicPr>
          <p:nvPr/>
        </p:nvPicPr>
        <p:blipFill>
          <a:blip r:embed="rId3"/>
          <a:stretch>
            <a:fillRect/>
          </a:stretch>
        </p:blipFill>
        <p:spPr>
          <a:xfrm>
            <a:off x="6692897" y="622608"/>
            <a:ext cx="4768634" cy="3705657"/>
          </a:xfrm>
          <a:prstGeom prst="rect">
            <a:avLst/>
          </a:prstGeom>
        </p:spPr>
      </p:pic>
      <p:cxnSp>
        <p:nvCxnSpPr>
          <p:cNvPr id="15" name="Straight Arrow Connector 14"/>
          <p:cNvCxnSpPr>
            <a:cxnSpLocks/>
          </p:cNvCxnSpPr>
          <p:nvPr/>
        </p:nvCxnSpPr>
        <p:spPr>
          <a:xfrm flipH="1">
            <a:off x="5538486" y="2925213"/>
            <a:ext cx="2607031" cy="503787"/>
          </a:xfrm>
          <a:prstGeom prst="straightConnector1">
            <a:avLst/>
          </a:prstGeom>
          <a:ln w="19050">
            <a:solidFill>
              <a:srgbClr val="C00000"/>
            </a:solidFill>
            <a:tailEnd type="triangle"/>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214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FAB111-FCB1-4BCE-80FE-FEF33819AB8A}"/>
              </a:ext>
            </a:extLst>
          </p:cNvPr>
          <p:cNvPicPr>
            <a:picLocks noChangeAspect="1"/>
          </p:cNvPicPr>
          <p:nvPr/>
        </p:nvPicPr>
        <p:blipFill>
          <a:blip r:embed="rId2"/>
          <a:stretch>
            <a:fillRect/>
          </a:stretch>
        </p:blipFill>
        <p:spPr>
          <a:xfrm>
            <a:off x="7331670" y="1690688"/>
            <a:ext cx="4210748" cy="4853276"/>
          </a:xfrm>
          <a:prstGeom prst="rect">
            <a:avLst/>
          </a:prstGeom>
        </p:spPr>
      </p:pic>
      <p:sp>
        <p:nvSpPr>
          <p:cNvPr id="2" name="Title 1"/>
          <p:cNvSpPr>
            <a:spLocks noGrp="1"/>
          </p:cNvSpPr>
          <p:nvPr>
            <p:ph type="title"/>
          </p:nvPr>
        </p:nvSpPr>
        <p:spPr/>
        <p:txBody>
          <a:bodyPr/>
          <a:lstStyle/>
          <a:p>
            <a:r>
              <a:rPr lang="en-US" dirty="0"/>
              <a:t>Now, how did we do?</a:t>
            </a:r>
          </a:p>
        </p:txBody>
      </p:sp>
      <p:graphicFrame>
        <p:nvGraphicFramePr>
          <p:cNvPr id="9" name="Content Placeholder 8">
            <a:extLst>
              <a:ext uri="{FF2B5EF4-FFF2-40B4-BE49-F238E27FC236}">
                <a16:creationId xmlns:a16="http://schemas.microsoft.com/office/drawing/2014/main" id="{5F9AE42B-6862-4691-B57E-202AAD38B3A7}"/>
              </a:ext>
            </a:extLst>
          </p:cNvPr>
          <p:cNvGraphicFramePr>
            <a:graphicFrameLocks noGrp="1"/>
          </p:cNvGraphicFramePr>
          <p:nvPr>
            <p:ph idx="1"/>
            <p:extLst>
              <p:ext uri="{D42A27DB-BD31-4B8C-83A1-F6EECF244321}">
                <p14:modId xmlns:p14="http://schemas.microsoft.com/office/powerpoint/2010/main" val="2433188042"/>
              </p:ext>
            </p:extLst>
          </p:nvPr>
        </p:nvGraphicFramePr>
        <p:xfrm>
          <a:off x="697121" y="1733073"/>
          <a:ext cx="6121342" cy="4768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Right 6"/>
          <p:cNvSpPr/>
          <p:nvPr/>
        </p:nvSpPr>
        <p:spPr>
          <a:xfrm rot="2211878">
            <a:off x="9541479" y="2330924"/>
            <a:ext cx="1664877" cy="434639"/>
          </a:xfrm>
          <a:prstGeom prst="rightArrow">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1026" name="Picture 2" descr="Image result for grumpy cat me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8038" y="999835"/>
            <a:ext cx="1711076" cy="133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86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0A21-A2AE-4C3E-8AE4-9F3CB1DEB62D}"/>
              </a:ext>
            </a:extLst>
          </p:cNvPr>
          <p:cNvSpPr>
            <a:spLocks noGrp="1"/>
          </p:cNvSpPr>
          <p:nvPr>
            <p:ph type="title"/>
          </p:nvPr>
        </p:nvSpPr>
        <p:spPr>
          <a:xfrm>
            <a:off x="555722" y="287867"/>
            <a:ext cx="4607406" cy="885151"/>
          </a:xfrm>
          <a:noFill/>
          <a:ln w="19050">
            <a:solidFill>
              <a:schemeClr val="tx1"/>
            </a:solidFill>
          </a:ln>
        </p:spPr>
        <p:txBody>
          <a:bodyPr wrap="square">
            <a:normAutofit/>
          </a:bodyPr>
          <a:lstStyle/>
          <a:p>
            <a:pPr algn="ctr"/>
            <a:r>
              <a:rPr lang="en-US" sz="2800" dirty="0"/>
              <a:t>Ensembles of Weak Learners</a:t>
            </a:r>
          </a:p>
        </p:txBody>
      </p:sp>
      <p:graphicFrame>
        <p:nvGraphicFramePr>
          <p:cNvPr id="4" name="Content Placeholder 3">
            <a:extLst>
              <a:ext uri="{FF2B5EF4-FFF2-40B4-BE49-F238E27FC236}">
                <a16:creationId xmlns:a16="http://schemas.microsoft.com/office/drawing/2014/main" id="{8D7D0465-F54F-4648-B0A5-9F2E2BE8F78F}"/>
              </a:ext>
            </a:extLst>
          </p:cNvPr>
          <p:cNvGraphicFramePr>
            <a:graphicFrameLocks noGrp="1"/>
          </p:cNvGraphicFramePr>
          <p:nvPr>
            <p:ph idx="1"/>
            <p:extLst>
              <p:ext uri="{D42A27DB-BD31-4B8C-83A1-F6EECF244321}">
                <p14:modId xmlns:p14="http://schemas.microsoft.com/office/powerpoint/2010/main" val="3231756241"/>
              </p:ext>
            </p:extLst>
          </p:nvPr>
        </p:nvGraphicFramePr>
        <p:xfrm>
          <a:off x="486448" y="1645133"/>
          <a:ext cx="5498716" cy="4367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7A8AA99-621E-48FE-9ED2-785D38D1F522}"/>
              </a:ext>
            </a:extLst>
          </p:cNvPr>
          <p:cNvPicPr>
            <a:picLocks noChangeAspect="1"/>
          </p:cNvPicPr>
          <p:nvPr/>
        </p:nvPicPr>
        <p:blipFill>
          <a:blip r:embed="rId7"/>
          <a:stretch>
            <a:fillRect/>
          </a:stretch>
        </p:blipFill>
        <p:spPr>
          <a:xfrm>
            <a:off x="6359809" y="402863"/>
            <a:ext cx="5005536" cy="6163112"/>
          </a:xfrm>
          <a:prstGeom prst="rect">
            <a:avLst/>
          </a:prstGeom>
        </p:spPr>
      </p:pic>
    </p:spTree>
    <p:extLst>
      <p:ext uri="{BB962C8B-B14F-4D97-AF65-F5344CB8AC3E}">
        <p14:creationId xmlns:p14="http://schemas.microsoft.com/office/powerpoint/2010/main" val="3549461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2566FB-DC55-4D78-8E6E-F561C8C35673}"/>
              </a:ext>
            </a:extLst>
          </p:cNvPr>
          <p:cNvPicPr>
            <a:picLocks noChangeAspect="1"/>
          </p:cNvPicPr>
          <p:nvPr/>
        </p:nvPicPr>
        <p:blipFill>
          <a:blip r:embed="rId2"/>
          <a:stretch>
            <a:fillRect/>
          </a:stretch>
        </p:blipFill>
        <p:spPr>
          <a:xfrm>
            <a:off x="1810565" y="685030"/>
            <a:ext cx="8570870" cy="5571066"/>
          </a:xfrm>
          <a:prstGeom prst="rect">
            <a:avLst/>
          </a:prstGeom>
        </p:spPr>
      </p:pic>
    </p:spTree>
    <p:extLst>
      <p:ext uri="{BB962C8B-B14F-4D97-AF65-F5344CB8AC3E}">
        <p14:creationId xmlns:p14="http://schemas.microsoft.com/office/powerpoint/2010/main" val="2022046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E844207-B5F4-4BBE-A59A-037B278F109C}"/>
              </a:ext>
            </a:extLst>
          </p:cNvPr>
          <p:cNvSpPr/>
          <p:nvPr/>
        </p:nvSpPr>
        <p:spPr>
          <a:xfrm>
            <a:off x="5280790" y="991636"/>
            <a:ext cx="2785558" cy="1392779"/>
          </a:xfrm>
          <a:custGeom>
            <a:avLst/>
            <a:gdLst>
              <a:gd name="connsiteX0" fmla="*/ 0 w 2785558"/>
              <a:gd name="connsiteY0" fmla="*/ 139278 h 1392779"/>
              <a:gd name="connsiteX1" fmla="*/ 139278 w 2785558"/>
              <a:gd name="connsiteY1" fmla="*/ 0 h 1392779"/>
              <a:gd name="connsiteX2" fmla="*/ 2646280 w 2785558"/>
              <a:gd name="connsiteY2" fmla="*/ 0 h 1392779"/>
              <a:gd name="connsiteX3" fmla="*/ 2785558 w 2785558"/>
              <a:gd name="connsiteY3" fmla="*/ 139278 h 1392779"/>
              <a:gd name="connsiteX4" fmla="*/ 2785558 w 2785558"/>
              <a:gd name="connsiteY4" fmla="*/ 1253501 h 1392779"/>
              <a:gd name="connsiteX5" fmla="*/ 2646280 w 2785558"/>
              <a:gd name="connsiteY5" fmla="*/ 1392779 h 1392779"/>
              <a:gd name="connsiteX6" fmla="*/ 139278 w 2785558"/>
              <a:gd name="connsiteY6" fmla="*/ 1392779 h 1392779"/>
              <a:gd name="connsiteX7" fmla="*/ 0 w 2785558"/>
              <a:gd name="connsiteY7" fmla="*/ 1253501 h 1392779"/>
              <a:gd name="connsiteX8" fmla="*/ 0 w 2785558"/>
              <a:gd name="connsiteY8" fmla="*/ 139278 h 139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5558" h="1392779">
                <a:moveTo>
                  <a:pt x="0" y="139278"/>
                </a:moveTo>
                <a:cubicBezTo>
                  <a:pt x="0" y="62357"/>
                  <a:pt x="62357" y="0"/>
                  <a:pt x="139278" y="0"/>
                </a:cubicBezTo>
                <a:lnTo>
                  <a:pt x="2646280" y="0"/>
                </a:lnTo>
                <a:cubicBezTo>
                  <a:pt x="2723201" y="0"/>
                  <a:pt x="2785558" y="62357"/>
                  <a:pt x="2785558" y="139278"/>
                </a:cubicBezTo>
                <a:lnTo>
                  <a:pt x="2785558" y="1253501"/>
                </a:lnTo>
                <a:cubicBezTo>
                  <a:pt x="2785558" y="1330422"/>
                  <a:pt x="2723201" y="1392779"/>
                  <a:pt x="2646280" y="1392779"/>
                </a:cubicBezTo>
                <a:lnTo>
                  <a:pt x="139278" y="1392779"/>
                </a:lnTo>
                <a:cubicBezTo>
                  <a:pt x="62357" y="1392779"/>
                  <a:pt x="0" y="1330422"/>
                  <a:pt x="0" y="1253501"/>
                </a:cubicBezTo>
                <a:lnTo>
                  <a:pt x="0" y="139278"/>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shade val="80000"/>
              <a:hueOff val="0"/>
              <a:satOff val="0"/>
              <a:lumOff val="0"/>
              <a:alphaOff val="0"/>
            </a:schemeClr>
          </a:fillRef>
          <a:effectRef idx="1">
            <a:schemeClr val="accent1">
              <a:shade val="80000"/>
              <a:hueOff val="0"/>
              <a:satOff val="0"/>
              <a:lumOff val="0"/>
              <a:alphaOff val="0"/>
            </a:schemeClr>
          </a:effectRef>
          <a:fontRef idx="minor">
            <a:schemeClr val="dk1"/>
          </a:fontRef>
        </p:style>
        <p:txBody>
          <a:bodyPr spcFirstLastPara="0" vert="horz" wrap="square" lIns="97943" tIns="78893" rIns="97943" bIns="78893" numCol="1" spcCol="1270" anchor="ctr" anchorCtr="0">
            <a:noAutofit/>
          </a:bodyPr>
          <a:lstStyle/>
          <a:p>
            <a:pPr marL="0" lvl="0" indent="0" algn="ctr" defTabSz="1333500">
              <a:lnSpc>
                <a:spcPct val="90000"/>
              </a:lnSpc>
              <a:spcBef>
                <a:spcPct val="0"/>
              </a:spcBef>
              <a:spcAft>
                <a:spcPct val="35000"/>
              </a:spcAft>
              <a:buNone/>
            </a:pPr>
            <a:r>
              <a:rPr lang="en-US" sz="3000" kern="1200"/>
              <a:t>Bagging</a:t>
            </a:r>
          </a:p>
        </p:txBody>
      </p:sp>
      <p:sp>
        <p:nvSpPr>
          <p:cNvPr id="8" name="Freeform: Shape 7">
            <a:extLst>
              <a:ext uri="{FF2B5EF4-FFF2-40B4-BE49-F238E27FC236}">
                <a16:creationId xmlns:a16="http://schemas.microsoft.com/office/drawing/2014/main" id="{FBCB0B2A-AED3-4D92-9A0E-FD2D9DC2758D}"/>
              </a:ext>
            </a:extLst>
          </p:cNvPr>
          <p:cNvSpPr/>
          <p:nvPr/>
        </p:nvSpPr>
        <p:spPr>
          <a:xfrm>
            <a:off x="5559346" y="2384415"/>
            <a:ext cx="278555" cy="1044584"/>
          </a:xfrm>
          <a:custGeom>
            <a:avLst/>
            <a:gdLst/>
            <a:ahLst/>
            <a:cxnLst/>
            <a:rect l="0" t="0" r="0" b="0"/>
            <a:pathLst>
              <a:path>
                <a:moveTo>
                  <a:pt x="0" y="0"/>
                </a:moveTo>
                <a:lnTo>
                  <a:pt x="0" y="1044584"/>
                </a:lnTo>
                <a:lnTo>
                  <a:pt x="278555" y="1044584"/>
                </a:lnTo>
              </a:path>
            </a:pathLst>
          </a:custGeom>
          <a:noFill/>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A54C8D85-FE5E-4875-A9F7-C0676A7FE996}"/>
              </a:ext>
            </a:extLst>
          </p:cNvPr>
          <p:cNvSpPr/>
          <p:nvPr/>
        </p:nvSpPr>
        <p:spPr>
          <a:xfrm>
            <a:off x="5837902" y="2732610"/>
            <a:ext cx="2228447" cy="1392779"/>
          </a:xfrm>
          <a:custGeom>
            <a:avLst/>
            <a:gdLst>
              <a:gd name="connsiteX0" fmla="*/ 0 w 2228447"/>
              <a:gd name="connsiteY0" fmla="*/ 139278 h 1392779"/>
              <a:gd name="connsiteX1" fmla="*/ 139278 w 2228447"/>
              <a:gd name="connsiteY1" fmla="*/ 0 h 1392779"/>
              <a:gd name="connsiteX2" fmla="*/ 2089169 w 2228447"/>
              <a:gd name="connsiteY2" fmla="*/ 0 h 1392779"/>
              <a:gd name="connsiteX3" fmla="*/ 2228447 w 2228447"/>
              <a:gd name="connsiteY3" fmla="*/ 139278 h 1392779"/>
              <a:gd name="connsiteX4" fmla="*/ 2228447 w 2228447"/>
              <a:gd name="connsiteY4" fmla="*/ 1253501 h 1392779"/>
              <a:gd name="connsiteX5" fmla="*/ 2089169 w 2228447"/>
              <a:gd name="connsiteY5" fmla="*/ 1392779 h 1392779"/>
              <a:gd name="connsiteX6" fmla="*/ 139278 w 2228447"/>
              <a:gd name="connsiteY6" fmla="*/ 1392779 h 1392779"/>
              <a:gd name="connsiteX7" fmla="*/ 0 w 2228447"/>
              <a:gd name="connsiteY7" fmla="*/ 1253501 h 1392779"/>
              <a:gd name="connsiteX8" fmla="*/ 0 w 2228447"/>
              <a:gd name="connsiteY8" fmla="*/ 139278 h 139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447" h="1392779">
                <a:moveTo>
                  <a:pt x="0" y="139278"/>
                </a:moveTo>
                <a:cubicBezTo>
                  <a:pt x="0" y="62357"/>
                  <a:pt x="62357" y="0"/>
                  <a:pt x="139278" y="0"/>
                </a:cubicBezTo>
                <a:lnTo>
                  <a:pt x="2089169" y="0"/>
                </a:lnTo>
                <a:cubicBezTo>
                  <a:pt x="2166090" y="0"/>
                  <a:pt x="2228447" y="62357"/>
                  <a:pt x="2228447" y="139278"/>
                </a:cubicBezTo>
                <a:lnTo>
                  <a:pt x="2228447" y="1253501"/>
                </a:lnTo>
                <a:cubicBezTo>
                  <a:pt x="2228447" y="1330422"/>
                  <a:pt x="2166090" y="1392779"/>
                  <a:pt x="2089169" y="1392779"/>
                </a:cubicBezTo>
                <a:lnTo>
                  <a:pt x="139278" y="1392779"/>
                </a:lnTo>
                <a:cubicBezTo>
                  <a:pt x="62357" y="1392779"/>
                  <a:pt x="0" y="1330422"/>
                  <a:pt x="0" y="1253501"/>
                </a:cubicBezTo>
                <a:lnTo>
                  <a:pt x="0" y="139278"/>
                </a:lnTo>
                <a:close/>
              </a:path>
            </a:pathLst>
          </a:custGeom>
        </p:spPr>
        <p:style>
          <a:lnRef idx="1">
            <a:schemeClr val="accent1">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9368" tIns="59843" rIns="69368" bIns="59843" numCol="1" spcCol="1270" anchor="ctr" anchorCtr="0">
            <a:noAutofit/>
          </a:bodyPr>
          <a:lstStyle/>
          <a:p>
            <a:pPr marL="0" lvl="0" indent="0" algn="ctr" defTabSz="666750">
              <a:lnSpc>
                <a:spcPct val="90000"/>
              </a:lnSpc>
              <a:spcBef>
                <a:spcPct val="0"/>
              </a:spcBef>
              <a:spcAft>
                <a:spcPct val="35000"/>
              </a:spcAft>
              <a:buNone/>
            </a:pPr>
            <a:r>
              <a:rPr lang="en-US" sz="1500" u="sng" kern="1200" dirty="0"/>
              <a:t>B</a:t>
            </a:r>
            <a:r>
              <a:rPr lang="en-US" sz="1500" u="none" kern="1200" dirty="0"/>
              <a:t>ootstrap the data repeatedly to create an ensemble of trees with varying structure resulting from resampling</a:t>
            </a:r>
            <a:endParaRPr lang="en-US" sz="1500" kern="1200" dirty="0"/>
          </a:p>
        </p:txBody>
      </p:sp>
      <p:sp>
        <p:nvSpPr>
          <p:cNvPr id="13" name="Freeform: Shape 12">
            <a:extLst>
              <a:ext uri="{FF2B5EF4-FFF2-40B4-BE49-F238E27FC236}">
                <a16:creationId xmlns:a16="http://schemas.microsoft.com/office/drawing/2014/main" id="{12E0DA87-B318-4B0C-BC16-3A876ED83D6F}"/>
              </a:ext>
            </a:extLst>
          </p:cNvPr>
          <p:cNvSpPr/>
          <p:nvPr/>
        </p:nvSpPr>
        <p:spPr>
          <a:xfrm>
            <a:off x="5559346" y="2384415"/>
            <a:ext cx="278555" cy="2785558"/>
          </a:xfrm>
          <a:custGeom>
            <a:avLst/>
            <a:gdLst/>
            <a:ahLst/>
            <a:cxnLst/>
            <a:rect l="0" t="0" r="0" b="0"/>
            <a:pathLst>
              <a:path>
                <a:moveTo>
                  <a:pt x="0" y="0"/>
                </a:moveTo>
                <a:lnTo>
                  <a:pt x="0" y="2785558"/>
                </a:lnTo>
                <a:lnTo>
                  <a:pt x="278555" y="2785558"/>
                </a:lnTo>
              </a:path>
            </a:pathLst>
          </a:custGeom>
          <a:noFill/>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927F8C13-3950-4AB0-93D7-DA5023D85004}"/>
              </a:ext>
            </a:extLst>
          </p:cNvPr>
          <p:cNvSpPr/>
          <p:nvPr/>
        </p:nvSpPr>
        <p:spPr>
          <a:xfrm>
            <a:off x="5837902" y="4473585"/>
            <a:ext cx="2228447" cy="1392779"/>
          </a:xfrm>
          <a:custGeom>
            <a:avLst/>
            <a:gdLst>
              <a:gd name="connsiteX0" fmla="*/ 0 w 2228447"/>
              <a:gd name="connsiteY0" fmla="*/ 139278 h 1392779"/>
              <a:gd name="connsiteX1" fmla="*/ 139278 w 2228447"/>
              <a:gd name="connsiteY1" fmla="*/ 0 h 1392779"/>
              <a:gd name="connsiteX2" fmla="*/ 2089169 w 2228447"/>
              <a:gd name="connsiteY2" fmla="*/ 0 h 1392779"/>
              <a:gd name="connsiteX3" fmla="*/ 2228447 w 2228447"/>
              <a:gd name="connsiteY3" fmla="*/ 139278 h 1392779"/>
              <a:gd name="connsiteX4" fmla="*/ 2228447 w 2228447"/>
              <a:gd name="connsiteY4" fmla="*/ 1253501 h 1392779"/>
              <a:gd name="connsiteX5" fmla="*/ 2089169 w 2228447"/>
              <a:gd name="connsiteY5" fmla="*/ 1392779 h 1392779"/>
              <a:gd name="connsiteX6" fmla="*/ 139278 w 2228447"/>
              <a:gd name="connsiteY6" fmla="*/ 1392779 h 1392779"/>
              <a:gd name="connsiteX7" fmla="*/ 0 w 2228447"/>
              <a:gd name="connsiteY7" fmla="*/ 1253501 h 1392779"/>
              <a:gd name="connsiteX8" fmla="*/ 0 w 2228447"/>
              <a:gd name="connsiteY8" fmla="*/ 139278 h 139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447" h="1392779">
                <a:moveTo>
                  <a:pt x="0" y="139278"/>
                </a:moveTo>
                <a:cubicBezTo>
                  <a:pt x="0" y="62357"/>
                  <a:pt x="62357" y="0"/>
                  <a:pt x="139278" y="0"/>
                </a:cubicBezTo>
                <a:lnTo>
                  <a:pt x="2089169" y="0"/>
                </a:lnTo>
                <a:cubicBezTo>
                  <a:pt x="2166090" y="0"/>
                  <a:pt x="2228447" y="62357"/>
                  <a:pt x="2228447" y="139278"/>
                </a:cubicBezTo>
                <a:lnTo>
                  <a:pt x="2228447" y="1253501"/>
                </a:lnTo>
                <a:cubicBezTo>
                  <a:pt x="2228447" y="1330422"/>
                  <a:pt x="2166090" y="1392779"/>
                  <a:pt x="2089169" y="1392779"/>
                </a:cubicBezTo>
                <a:lnTo>
                  <a:pt x="139278" y="1392779"/>
                </a:lnTo>
                <a:cubicBezTo>
                  <a:pt x="62357" y="1392779"/>
                  <a:pt x="0" y="1330422"/>
                  <a:pt x="0" y="1253501"/>
                </a:cubicBezTo>
                <a:lnTo>
                  <a:pt x="0" y="139278"/>
                </a:lnTo>
                <a:close/>
              </a:path>
            </a:pathLst>
          </a:custGeom>
        </p:spPr>
        <p:style>
          <a:lnRef idx="1">
            <a:schemeClr val="accent1">
              <a:shade val="80000"/>
              <a:hueOff val="116428"/>
              <a:satOff val="-2085"/>
              <a:lumOff val="886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9368" tIns="59843" rIns="69368" bIns="59843" numCol="1" spcCol="1270" anchor="ctr" anchorCtr="0">
            <a:noAutofit/>
          </a:bodyPr>
          <a:lstStyle/>
          <a:p>
            <a:pPr marL="0" lvl="0" indent="0" algn="ctr" defTabSz="666750">
              <a:lnSpc>
                <a:spcPct val="90000"/>
              </a:lnSpc>
              <a:spcBef>
                <a:spcPct val="0"/>
              </a:spcBef>
              <a:spcAft>
                <a:spcPct val="35000"/>
              </a:spcAft>
              <a:buNone/>
            </a:pPr>
            <a:r>
              <a:rPr lang="en-US" sz="1500" u="sng" kern="1200" dirty="0"/>
              <a:t>Agg</a:t>
            </a:r>
            <a:r>
              <a:rPr lang="en-US" sz="1500" kern="1200" dirty="0"/>
              <a:t>regate resulting models (each of which is relatively weak) into a consensus model</a:t>
            </a:r>
          </a:p>
        </p:txBody>
      </p:sp>
      <p:sp>
        <p:nvSpPr>
          <p:cNvPr id="15" name="Freeform: Shape 14">
            <a:extLst>
              <a:ext uri="{FF2B5EF4-FFF2-40B4-BE49-F238E27FC236}">
                <a16:creationId xmlns:a16="http://schemas.microsoft.com/office/drawing/2014/main" id="{035DE243-6543-4E00-AC36-71A725A7BB57}"/>
              </a:ext>
            </a:extLst>
          </p:cNvPr>
          <p:cNvSpPr/>
          <p:nvPr/>
        </p:nvSpPr>
        <p:spPr>
          <a:xfrm>
            <a:off x="8762738" y="991636"/>
            <a:ext cx="2785558" cy="1392779"/>
          </a:xfrm>
          <a:custGeom>
            <a:avLst/>
            <a:gdLst>
              <a:gd name="connsiteX0" fmla="*/ 0 w 2785558"/>
              <a:gd name="connsiteY0" fmla="*/ 139278 h 1392779"/>
              <a:gd name="connsiteX1" fmla="*/ 139278 w 2785558"/>
              <a:gd name="connsiteY1" fmla="*/ 0 h 1392779"/>
              <a:gd name="connsiteX2" fmla="*/ 2646280 w 2785558"/>
              <a:gd name="connsiteY2" fmla="*/ 0 h 1392779"/>
              <a:gd name="connsiteX3" fmla="*/ 2785558 w 2785558"/>
              <a:gd name="connsiteY3" fmla="*/ 139278 h 1392779"/>
              <a:gd name="connsiteX4" fmla="*/ 2785558 w 2785558"/>
              <a:gd name="connsiteY4" fmla="*/ 1253501 h 1392779"/>
              <a:gd name="connsiteX5" fmla="*/ 2646280 w 2785558"/>
              <a:gd name="connsiteY5" fmla="*/ 1392779 h 1392779"/>
              <a:gd name="connsiteX6" fmla="*/ 139278 w 2785558"/>
              <a:gd name="connsiteY6" fmla="*/ 1392779 h 1392779"/>
              <a:gd name="connsiteX7" fmla="*/ 0 w 2785558"/>
              <a:gd name="connsiteY7" fmla="*/ 1253501 h 1392779"/>
              <a:gd name="connsiteX8" fmla="*/ 0 w 2785558"/>
              <a:gd name="connsiteY8" fmla="*/ 139278 h 139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5558" h="1392779">
                <a:moveTo>
                  <a:pt x="0" y="139278"/>
                </a:moveTo>
                <a:cubicBezTo>
                  <a:pt x="0" y="62357"/>
                  <a:pt x="62357" y="0"/>
                  <a:pt x="139278" y="0"/>
                </a:cubicBezTo>
                <a:lnTo>
                  <a:pt x="2646280" y="0"/>
                </a:lnTo>
                <a:cubicBezTo>
                  <a:pt x="2723201" y="0"/>
                  <a:pt x="2785558" y="62357"/>
                  <a:pt x="2785558" y="139278"/>
                </a:cubicBezTo>
                <a:lnTo>
                  <a:pt x="2785558" y="1253501"/>
                </a:lnTo>
                <a:cubicBezTo>
                  <a:pt x="2785558" y="1330422"/>
                  <a:pt x="2723201" y="1392779"/>
                  <a:pt x="2646280" y="1392779"/>
                </a:cubicBezTo>
                <a:lnTo>
                  <a:pt x="139278" y="1392779"/>
                </a:lnTo>
                <a:cubicBezTo>
                  <a:pt x="62357" y="1392779"/>
                  <a:pt x="0" y="1330422"/>
                  <a:pt x="0" y="1253501"/>
                </a:cubicBezTo>
                <a:lnTo>
                  <a:pt x="0" y="139278"/>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shade val="80000"/>
              <a:hueOff val="349283"/>
              <a:satOff val="-6256"/>
              <a:lumOff val="26585"/>
              <a:alphaOff val="0"/>
            </a:schemeClr>
          </a:fillRef>
          <a:effectRef idx="1">
            <a:schemeClr val="accent1">
              <a:shade val="80000"/>
              <a:hueOff val="349283"/>
              <a:satOff val="-6256"/>
              <a:lumOff val="26585"/>
              <a:alphaOff val="0"/>
            </a:schemeClr>
          </a:effectRef>
          <a:fontRef idx="minor">
            <a:schemeClr val="dk1"/>
          </a:fontRef>
        </p:style>
        <p:txBody>
          <a:bodyPr spcFirstLastPara="0" vert="horz" wrap="square" lIns="97943" tIns="78893" rIns="97943" bIns="78893" numCol="1" spcCol="1270" anchor="ctr" anchorCtr="0">
            <a:noAutofit/>
          </a:bodyPr>
          <a:lstStyle/>
          <a:p>
            <a:pPr marL="0" lvl="0" indent="0" algn="ctr" defTabSz="1333500">
              <a:lnSpc>
                <a:spcPct val="90000"/>
              </a:lnSpc>
              <a:spcBef>
                <a:spcPct val="0"/>
              </a:spcBef>
              <a:spcAft>
                <a:spcPct val="35000"/>
              </a:spcAft>
              <a:buNone/>
            </a:pPr>
            <a:r>
              <a:rPr lang="en-US" sz="3000" kern="1200"/>
              <a:t>Random Feature Selection</a:t>
            </a:r>
          </a:p>
        </p:txBody>
      </p:sp>
      <p:sp>
        <p:nvSpPr>
          <p:cNvPr id="16" name="Freeform: Shape 15">
            <a:extLst>
              <a:ext uri="{FF2B5EF4-FFF2-40B4-BE49-F238E27FC236}">
                <a16:creationId xmlns:a16="http://schemas.microsoft.com/office/drawing/2014/main" id="{E3C0CE85-9265-4FCC-87FC-A53A68F1A146}"/>
              </a:ext>
            </a:extLst>
          </p:cNvPr>
          <p:cNvSpPr/>
          <p:nvPr/>
        </p:nvSpPr>
        <p:spPr>
          <a:xfrm>
            <a:off x="9041294" y="2384415"/>
            <a:ext cx="278555" cy="1044584"/>
          </a:xfrm>
          <a:custGeom>
            <a:avLst/>
            <a:gdLst/>
            <a:ahLst/>
            <a:cxnLst/>
            <a:rect l="0" t="0" r="0" b="0"/>
            <a:pathLst>
              <a:path>
                <a:moveTo>
                  <a:pt x="0" y="0"/>
                </a:moveTo>
                <a:lnTo>
                  <a:pt x="0" y="1044584"/>
                </a:lnTo>
                <a:lnTo>
                  <a:pt x="278555" y="1044584"/>
                </a:lnTo>
              </a:path>
            </a:pathLst>
          </a:custGeom>
          <a:noFill/>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1457BF6E-047F-45F5-9E3C-E7B22F1BFCEC}"/>
              </a:ext>
            </a:extLst>
          </p:cNvPr>
          <p:cNvSpPr/>
          <p:nvPr/>
        </p:nvSpPr>
        <p:spPr>
          <a:xfrm>
            <a:off x="9319850" y="2732610"/>
            <a:ext cx="2228447" cy="1392779"/>
          </a:xfrm>
          <a:custGeom>
            <a:avLst/>
            <a:gdLst>
              <a:gd name="connsiteX0" fmla="*/ 0 w 2228447"/>
              <a:gd name="connsiteY0" fmla="*/ 139278 h 1392779"/>
              <a:gd name="connsiteX1" fmla="*/ 139278 w 2228447"/>
              <a:gd name="connsiteY1" fmla="*/ 0 h 1392779"/>
              <a:gd name="connsiteX2" fmla="*/ 2089169 w 2228447"/>
              <a:gd name="connsiteY2" fmla="*/ 0 h 1392779"/>
              <a:gd name="connsiteX3" fmla="*/ 2228447 w 2228447"/>
              <a:gd name="connsiteY3" fmla="*/ 139278 h 1392779"/>
              <a:gd name="connsiteX4" fmla="*/ 2228447 w 2228447"/>
              <a:gd name="connsiteY4" fmla="*/ 1253501 h 1392779"/>
              <a:gd name="connsiteX5" fmla="*/ 2089169 w 2228447"/>
              <a:gd name="connsiteY5" fmla="*/ 1392779 h 1392779"/>
              <a:gd name="connsiteX6" fmla="*/ 139278 w 2228447"/>
              <a:gd name="connsiteY6" fmla="*/ 1392779 h 1392779"/>
              <a:gd name="connsiteX7" fmla="*/ 0 w 2228447"/>
              <a:gd name="connsiteY7" fmla="*/ 1253501 h 1392779"/>
              <a:gd name="connsiteX8" fmla="*/ 0 w 2228447"/>
              <a:gd name="connsiteY8" fmla="*/ 139278 h 139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447" h="1392779">
                <a:moveTo>
                  <a:pt x="0" y="139278"/>
                </a:moveTo>
                <a:cubicBezTo>
                  <a:pt x="0" y="62357"/>
                  <a:pt x="62357" y="0"/>
                  <a:pt x="139278" y="0"/>
                </a:cubicBezTo>
                <a:lnTo>
                  <a:pt x="2089169" y="0"/>
                </a:lnTo>
                <a:cubicBezTo>
                  <a:pt x="2166090" y="0"/>
                  <a:pt x="2228447" y="62357"/>
                  <a:pt x="2228447" y="139278"/>
                </a:cubicBezTo>
                <a:lnTo>
                  <a:pt x="2228447" y="1253501"/>
                </a:lnTo>
                <a:cubicBezTo>
                  <a:pt x="2228447" y="1330422"/>
                  <a:pt x="2166090" y="1392779"/>
                  <a:pt x="2089169" y="1392779"/>
                </a:cubicBezTo>
                <a:lnTo>
                  <a:pt x="139278" y="1392779"/>
                </a:lnTo>
                <a:cubicBezTo>
                  <a:pt x="62357" y="1392779"/>
                  <a:pt x="0" y="1330422"/>
                  <a:pt x="0" y="1253501"/>
                </a:cubicBezTo>
                <a:lnTo>
                  <a:pt x="0" y="139278"/>
                </a:lnTo>
                <a:close/>
              </a:path>
            </a:pathLst>
          </a:custGeom>
        </p:spPr>
        <p:style>
          <a:lnRef idx="1">
            <a:schemeClr val="accent1">
              <a:shade val="80000"/>
              <a:hueOff val="232855"/>
              <a:satOff val="-4171"/>
              <a:lumOff val="1772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9368" tIns="59843" rIns="69368" bIns="59843" numCol="1" spcCol="1270" anchor="ctr" anchorCtr="0">
            <a:noAutofit/>
          </a:bodyPr>
          <a:lstStyle/>
          <a:p>
            <a:pPr marL="0" lvl="0" indent="0" algn="ctr" defTabSz="666750">
              <a:lnSpc>
                <a:spcPct val="90000"/>
              </a:lnSpc>
              <a:spcBef>
                <a:spcPct val="0"/>
              </a:spcBef>
              <a:spcAft>
                <a:spcPct val="35000"/>
              </a:spcAft>
              <a:buNone/>
            </a:pPr>
            <a:r>
              <a:rPr lang="en-US" sz="1500" kern="1200"/>
              <a:t>At each potential split, the algorithm randomly chooses a subset of all available predictors from which to select the best</a:t>
            </a:r>
          </a:p>
        </p:txBody>
      </p:sp>
      <p:sp>
        <p:nvSpPr>
          <p:cNvPr id="18" name="Freeform: Shape 17">
            <a:extLst>
              <a:ext uri="{FF2B5EF4-FFF2-40B4-BE49-F238E27FC236}">
                <a16:creationId xmlns:a16="http://schemas.microsoft.com/office/drawing/2014/main" id="{8739E261-598D-423B-8F93-EE5E0FB12E41}"/>
              </a:ext>
            </a:extLst>
          </p:cNvPr>
          <p:cNvSpPr/>
          <p:nvPr/>
        </p:nvSpPr>
        <p:spPr>
          <a:xfrm>
            <a:off x="9041294" y="2384415"/>
            <a:ext cx="278555" cy="2785558"/>
          </a:xfrm>
          <a:custGeom>
            <a:avLst/>
            <a:gdLst/>
            <a:ahLst/>
            <a:cxnLst/>
            <a:rect l="0" t="0" r="0" b="0"/>
            <a:pathLst>
              <a:path>
                <a:moveTo>
                  <a:pt x="0" y="0"/>
                </a:moveTo>
                <a:lnTo>
                  <a:pt x="0" y="2785558"/>
                </a:lnTo>
                <a:lnTo>
                  <a:pt x="278555" y="2785558"/>
                </a:lnTo>
              </a:path>
            </a:pathLst>
          </a:custGeom>
          <a:noFill/>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sp>
      <p:sp>
        <p:nvSpPr>
          <p:cNvPr id="19" name="Freeform: Shape 18">
            <a:extLst>
              <a:ext uri="{FF2B5EF4-FFF2-40B4-BE49-F238E27FC236}">
                <a16:creationId xmlns:a16="http://schemas.microsoft.com/office/drawing/2014/main" id="{2803B7A9-1ADE-4704-ADC4-D51401786800}"/>
              </a:ext>
            </a:extLst>
          </p:cNvPr>
          <p:cNvSpPr/>
          <p:nvPr/>
        </p:nvSpPr>
        <p:spPr>
          <a:xfrm>
            <a:off x="9319850" y="4473585"/>
            <a:ext cx="2228447" cy="1392779"/>
          </a:xfrm>
          <a:custGeom>
            <a:avLst/>
            <a:gdLst>
              <a:gd name="connsiteX0" fmla="*/ 0 w 2228447"/>
              <a:gd name="connsiteY0" fmla="*/ 139278 h 1392779"/>
              <a:gd name="connsiteX1" fmla="*/ 139278 w 2228447"/>
              <a:gd name="connsiteY1" fmla="*/ 0 h 1392779"/>
              <a:gd name="connsiteX2" fmla="*/ 2089169 w 2228447"/>
              <a:gd name="connsiteY2" fmla="*/ 0 h 1392779"/>
              <a:gd name="connsiteX3" fmla="*/ 2228447 w 2228447"/>
              <a:gd name="connsiteY3" fmla="*/ 139278 h 1392779"/>
              <a:gd name="connsiteX4" fmla="*/ 2228447 w 2228447"/>
              <a:gd name="connsiteY4" fmla="*/ 1253501 h 1392779"/>
              <a:gd name="connsiteX5" fmla="*/ 2089169 w 2228447"/>
              <a:gd name="connsiteY5" fmla="*/ 1392779 h 1392779"/>
              <a:gd name="connsiteX6" fmla="*/ 139278 w 2228447"/>
              <a:gd name="connsiteY6" fmla="*/ 1392779 h 1392779"/>
              <a:gd name="connsiteX7" fmla="*/ 0 w 2228447"/>
              <a:gd name="connsiteY7" fmla="*/ 1253501 h 1392779"/>
              <a:gd name="connsiteX8" fmla="*/ 0 w 2228447"/>
              <a:gd name="connsiteY8" fmla="*/ 139278 h 139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447" h="1392779">
                <a:moveTo>
                  <a:pt x="0" y="139278"/>
                </a:moveTo>
                <a:cubicBezTo>
                  <a:pt x="0" y="62357"/>
                  <a:pt x="62357" y="0"/>
                  <a:pt x="139278" y="0"/>
                </a:cubicBezTo>
                <a:lnTo>
                  <a:pt x="2089169" y="0"/>
                </a:lnTo>
                <a:cubicBezTo>
                  <a:pt x="2166090" y="0"/>
                  <a:pt x="2228447" y="62357"/>
                  <a:pt x="2228447" y="139278"/>
                </a:cubicBezTo>
                <a:lnTo>
                  <a:pt x="2228447" y="1253501"/>
                </a:lnTo>
                <a:cubicBezTo>
                  <a:pt x="2228447" y="1330422"/>
                  <a:pt x="2166090" y="1392779"/>
                  <a:pt x="2089169" y="1392779"/>
                </a:cubicBezTo>
                <a:lnTo>
                  <a:pt x="139278" y="1392779"/>
                </a:lnTo>
                <a:cubicBezTo>
                  <a:pt x="62357" y="1392779"/>
                  <a:pt x="0" y="1330422"/>
                  <a:pt x="0" y="1253501"/>
                </a:cubicBezTo>
                <a:lnTo>
                  <a:pt x="0" y="139278"/>
                </a:lnTo>
                <a:close/>
              </a:path>
            </a:pathLst>
          </a:custGeom>
        </p:spPr>
        <p:style>
          <a:lnRef idx="1">
            <a:schemeClr val="accent1">
              <a:shade val="80000"/>
              <a:hueOff val="349283"/>
              <a:satOff val="-6256"/>
              <a:lumOff val="2658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9368" tIns="59843" rIns="69368" bIns="59843" numCol="1" spcCol="1270" anchor="ctr" anchorCtr="0">
            <a:noAutofit/>
          </a:bodyPr>
          <a:lstStyle/>
          <a:p>
            <a:pPr marL="0" lvl="0" indent="0" algn="ctr" defTabSz="666750">
              <a:lnSpc>
                <a:spcPct val="90000"/>
              </a:lnSpc>
              <a:spcBef>
                <a:spcPct val="0"/>
              </a:spcBef>
              <a:spcAft>
                <a:spcPct val="35000"/>
              </a:spcAft>
              <a:buNone/>
            </a:pPr>
            <a:r>
              <a:rPr lang="en-US" sz="1500" kern="1200"/>
              <a:t>Forces the model to be less greedy and uncover potentially deeper interactions masked by strong predictors</a:t>
            </a:r>
          </a:p>
        </p:txBody>
      </p:sp>
      <p:sp>
        <p:nvSpPr>
          <p:cNvPr id="4" name="Title 3">
            <a:extLst>
              <a:ext uri="{FF2B5EF4-FFF2-40B4-BE49-F238E27FC236}">
                <a16:creationId xmlns:a16="http://schemas.microsoft.com/office/drawing/2014/main" id="{7103D235-A253-4988-8DB5-8683556A3C40}"/>
              </a:ext>
            </a:extLst>
          </p:cNvPr>
          <p:cNvSpPr>
            <a:spLocks noGrp="1"/>
          </p:cNvSpPr>
          <p:nvPr>
            <p:ph type="title"/>
          </p:nvPr>
        </p:nvSpPr>
        <p:spPr/>
        <p:txBody>
          <a:bodyPr/>
          <a:lstStyle/>
          <a:p>
            <a:r>
              <a:rPr lang="en-US" dirty="0"/>
              <a:t>Random Forest</a:t>
            </a:r>
          </a:p>
        </p:txBody>
      </p:sp>
      <p:grpSp>
        <p:nvGrpSpPr>
          <p:cNvPr id="20" name="Group 19">
            <a:extLst>
              <a:ext uri="{FF2B5EF4-FFF2-40B4-BE49-F238E27FC236}">
                <a16:creationId xmlns:a16="http://schemas.microsoft.com/office/drawing/2014/main" id="{11D100C2-6559-4E2C-A2BE-E06A37EA04B6}"/>
              </a:ext>
            </a:extLst>
          </p:cNvPr>
          <p:cNvGrpSpPr/>
          <p:nvPr/>
        </p:nvGrpSpPr>
        <p:grpSpPr>
          <a:xfrm>
            <a:off x="699834" y="1803312"/>
            <a:ext cx="3945514" cy="4001821"/>
            <a:chOff x="4205905" y="301083"/>
            <a:chExt cx="6431172" cy="6522953"/>
          </a:xfrm>
        </p:grpSpPr>
        <p:pic>
          <p:nvPicPr>
            <p:cNvPr id="21" name="Picture 20">
              <a:extLst>
                <a:ext uri="{FF2B5EF4-FFF2-40B4-BE49-F238E27FC236}">
                  <a16:creationId xmlns:a16="http://schemas.microsoft.com/office/drawing/2014/main" id="{588CE964-FAB8-40E8-A389-892D3AB3A88F}"/>
                </a:ext>
              </a:extLst>
            </p:cNvPr>
            <p:cNvPicPr>
              <a:picLocks noChangeAspect="1"/>
            </p:cNvPicPr>
            <p:nvPr/>
          </p:nvPicPr>
          <p:blipFill>
            <a:blip r:embed="rId2"/>
            <a:stretch>
              <a:fillRect/>
            </a:stretch>
          </p:blipFill>
          <p:spPr>
            <a:xfrm>
              <a:off x="6337456" y="3428435"/>
              <a:ext cx="2098670" cy="3395601"/>
            </a:xfrm>
            <a:prstGeom prst="rect">
              <a:avLst/>
            </a:prstGeom>
          </p:spPr>
        </p:pic>
        <p:pic>
          <p:nvPicPr>
            <p:cNvPr id="22" name="Picture 21">
              <a:extLst>
                <a:ext uri="{FF2B5EF4-FFF2-40B4-BE49-F238E27FC236}">
                  <a16:creationId xmlns:a16="http://schemas.microsoft.com/office/drawing/2014/main" id="{01756329-967B-4048-89A4-57788343C9AA}"/>
                </a:ext>
              </a:extLst>
            </p:cNvPr>
            <p:cNvPicPr>
              <a:picLocks noChangeAspect="1"/>
            </p:cNvPicPr>
            <p:nvPr/>
          </p:nvPicPr>
          <p:blipFill>
            <a:blip r:embed="rId3"/>
            <a:stretch>
              <a:fillRect/>
            </a:stretch>
          </p:blipFill>
          <p:spPr>
            <a:xfrm>
              <a:off x="6338293" y="306702"/>
              <a:ext cx="2098670" cy="3428999"/>
            </a:xfrm>
            <a:prstGeom prst="rect">
              <a:avLst/>
            </a:prstGeom>
          </p:spPr>
        </p:pic>
        <p:pic>
          <p:nvPicPr>
            <p:cNvPr id="23" name="Picture 22">
              <a:extLst>
                <a:ext uri="{FF2B5EF4-FFF2-40B4-BE49-F238E27FC236}">
                  <a16:creationId xmlns:a16="http://schemas.microsoft.com/office/drawing/2014/main" id="{516B0DCC-C9AE-4ED5-BC0D-9C37857D9F7B}"/>
                </a:ext>
              </a:extLst>
            </p:cNvPr>
            <p:cNvPicPr>
              <a:picLocks noChangeAspect="1"/>
            </p:cNvPicPr>
            <p:nvPr/>
          </p:nvPicPr>
          <p:blipFill>
            <a:blip r:embed="rId4"/>
            <a:stretch>
              <a:fillRect/>
            </a:stretch>
          </p:blipFill>
          <p:spPr>
            <a:xfrm>
              <a:off x="8411146" y="308252"/>
              <a:ext cx="2225931" cy="3437899"/>
            </a:xfrm>
            <a:prstGeom prst="rect">
              <a:avLst/>
            </a:prstGeom>
          </p:spPr>
        </p:pic>
        <p:pic>
          <p:nvPicPr>
            <p:cNvPr id="24" name="Picture 23">
              <a:extLst>
                <a:ext uri="{FF2B5EF4-FFF2-40B4-BE49-F238E27FC236}">
                  <a16:creationId xmlns:a16="http://schemas.microsoft.com/office/drawing/2014/main" id="{EB3BFAE5-0B96-4FF3-8AD8-D98998A5895B}"/>
                </a:ext>
              </a:extLst>
            </p:cNvPr>
            <p:cNvPicPr>
              <a:picLocks noChangeAspect="1"/>
            </p:cNvPicPr>
            <p:nvPr/>
          </p:nvPicPr>
          <p:blipFill>
            <a:blip r:embed="rId5"/>
            <a:stretch>
              <a:fillRect/>
            </a:stretch>
          </p:blipFill>
          <p:spPr>
            <a:xfrm>
              <a:off x="4205905" y="3730083"/>
              <a:ext cx="2126487" cy="3083503"/>
            </a:xfrm>
            <a:prstGeom prst="rect">
              <a:avLst/>
            </a:prstGeom>
          </p:spPr>
        </p:pic>
        <p:pic>
          <p:nvPicPr>
            <p:cNvPr id="25" name="Picture 24">
              <a:extLst>
                <a:ext uri="{FF2B5EF4-FFF2-40B4-BE49-F238E27FC236}">
                  <a16:creationId xmlns:a16="http://schemas.microsoft.com/office/drawing/2014/main" id="{0114ED6F-7763-4186-B053-763BACABA8AA}"/>
                </a:ext>
              </a:extLst>
            </p:cNvPr>
            <p:cNvPicPr>
              <a:picLocks noChangeAspect="1"/>
            </p:cNvPicPr>
            <p:nvPr/>
          </p:nvPicPr>
          <p:blipFill>
            <a:blip r:embed="rId6"/>
            <a:stretch>
              <a:fillRect/>
            </a:stretch>
          </p:blipFill>
          <p:spPr>
            <a:xfrm>
              <a:off x="4213112" y="301083"/>
              <a:ext cx="2117974" cy="3429000"/>
            </a:xfrm>
            <a:prstGeom prst="rect">
              <a:avLst/>
            </a:prstGeom>
          </p:spPr>
        </p:pic>
        <p:pic>
          <p:nvPicPr>
            <p:cNvPr id="26" name="Picture 25">
              <a:extLst>
                <a:ext uri="{FF2B5EF4-FFF2-40B4-BE49-F238E27FC236}">
                  <a16:creationId xmlns:a16="http://schemas.microsoft.com/office/drawing/2014/main" id="{EECDFC9E-B33C-4590-8F9E-BD63DB0C03FD}"/>
                </a:ext>
              </a:extLst>
            </p:cNvPr>
            <p:cNvPicPr>
              <a:picLocks noChangeAspect="1"/>
            </p:cNvPicPr>
            <p:nvPr/>
          </p:nvPicPr>
          <p:blipFill rotWithShape="1">
            <a:blip r:embed="rId7"/>
            <a:srcRect t="-8982" b="8982"/>
            <a:stretch/>
          </p:blipFill>
          <p:spPr>
            <a:xfrm>
              <a:off x="8411146" y="3409406"/>
              <a:ext cx="2225931" cy="3410880"/>
            </a:xfrm>
            <a:prstGeom prst="rect">
              <a:avLst/>
            </a:prstGeom>
          </p:spPr>
        </p:pic>
      </p:grpSp>
      <p:sp>
        <p:nvSpPr>
          <p:cNvPr id="5" name="TextBox 4">
            <a:extLst>
              <a:ext uri="{FF2B5EF4-FFF2-40B4-BE49-F238E27FC236}">
                <a16:creationId xmlns:a16="http://schemas.microsoft.com/office/drawing/2014/main" id="{53919A94-E6E1-4D9C-8461-62921ABE9E1D}"/>
              </a:ext>
            </a:extLst>
          </p:cNvPr>
          <p:cNvSpPr txBox="1"/>
          <p:nvPr/>
        </p:nvSpPr>
        <p:spPr>
          <a:xfrm>
            <a:off x="2377441" y="5941693"/>
            <a:ext cx="2311851" cy="261610"/>
          </a:xfrm>
          <a:prstGeom prst="rect">
            <a:avLst/>
          </a:prstGeom>
          <a:noFill/>
        </p:spPr>
        <p:txBody>
          <a:bodyPr wrap="none" rtlCol="0">
            <a:spAutoFit/>
          </a:bodyPr>
          <a:lstStyle/>
          <a:p>
            <a:r>
              <a:rPr lang="en-US" sz="1100" dirty="0"/>
              <a:t>Enchanted Forest, Pitlochry, Scotland</a:t>
            </a:r>
          </a:p>
        </p:txBody>
      </p:sp>
    </p:spTree>
    <p:extLst>
      <p:ext uri="{BB962C8B-B14F-4D97-AF65-F5344CB8AC3E}">
        <p14:creationId xmlns:p14="http://schemas.microsoft.com/office/powerpoint/2010/main" val="385473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5" grpId="0" animBg="1"/>
      <p:bldP spid="17"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0097" y="238047"/>
            <a:ext cx="8348472" cy="896112"/>
          </a:xfrm>
        </p:spPr>
        <p:txBody>
          <a:bodyPr/>
          <a:lstStyle/>
          <a:p>
            <a:r>
              <a:rPr lang="en-US" dirty="0"/>
              <a:t>Tuning Ensemble Models</a:t>
            </a:r>
          </a:p>
        </p:txBody>
      </p:sp>
      <p:sp>
        <p:nvSpPr>
          <p:cNvPr id="8" name="TextBox 7"/>
          <p:cNvSpPr txBox="1"/>
          <p:nvPr/>
        </p:nvSpPr>
        <p:spPr>
          <a:xfrm>
            <a:off x="10366074" y="5840512"/>
            <a:ext cx="1123321" cy="830997"/>
          </a:xfrm>
          <a:prstGeom prst="rect">
            <a:avLst/>
          </a:prstGeom>
          <a:noFill/>
        </p:spPr>
        <p:txBody>
          <a:bodyPr wrap="none" rtlCol="0">
            <a:spAutoFit/>
          </a:bodyPr>
          <a:lstStyle/>
          <a:p>
            <a:r>
              <a:rPr lang="en-US" sz="1600" b="1" dirty="0">
                <a:latin typeface="+mj-lt"/>
              </a:rPr>
              <a:t>R packages:</a:t>
            </a:r>
          </a:p>
          <a:p>
            <a:r>
              <a:rPr lang="en-US" sz="1600" dirty="0">
                <a:latin typeface="+mj-lt"/>
                <a:cs typeface="Courier New" panose="02070309020205020404" pitchFamily="49" charset="0"/>
              </a:rPr>
              <a:t>caret</a:t>
            </a:r>
          </a:p>
          <a:p>
            <a:r>
              <a:rPr lang="en-US" sz="1600" dirty="0" err="1">
                <a:latin typeface="+mj-lt"/>
                <a:cs typeface="Courier New" panose="02070309020205020404" pitchFamily="49" charset="0"/>
              </a:rPr>
              <a:t>Rborist</a:t>
            </a:r>
            <a:endParaRPr lang="en-US" sz="1600" dirty="0">
              <a:latin typeface="+mj-lt"/>
              <a:cs typeface="Courier New" panose="02070309020205020404" pitchFamily="49" charset="0"/>
            </a:endParaRPr>
          </a:p>
        </p:txBody>
      </p:sp>
      <p:sp>
        <p:nvSpPr>
          <p:cNvPr id="11" name="Content Placeholder 2">
            <a:extLst>
              <a:ext uri="{FF2B5EF4-FFF2-40B4-BE49-F238E27FC236}">
                <a16:creationId xmlns:a16="http://schemas.microsoft.com/office/drawing/2014/main" id="{7F81CE2F-B176-491A-875A-169095CFDD1D}"/>
              </a:ext>
            </a:extLst>
          </p:cNvPr>
          <p:cNvSpPr txBox="1">
            <a:spLocks/>
          </p:cNvSpPr>
          <p:nvPr/>
        </p:nvSpPr>
        <p:spPr>
          <a:xfrm>
            <a:off x="484982" y="1449840"/>
            <a:ext cx="5103692" cy="1872942"/>
          </a:xfrm>
          <a:prstGeom prst="homePlate">
            <a:avLst>
              <a:gd name="adj" fmla="val 29187"/>
            </a:avLst>
          </a:prstGeom>
          <a:ln/>
        </p:spPr>
        <p:style>
          <a:lnRef idx="1">
            <a:schemeClr val="dk1"/>
          </a:lnRef>
          <a:fillRef idx="2">
            <a:schemeClr val="dk1"/>
          </a:fillRef>
          <a:effectRef idx="1">
            <a:schemeClr val="dk1"/>
          </a:effectRef>
          <a:fontRef idx="minor">
            <a:schemeClr val="dk1"/>
          </a:fontRef>
        </p:style>
        <p:txBody>
          <a:bodyPr anchor="ctr" anchorCtr="0">
            <a:noAutofit/>
          </a:bodyPr>
          <a:lstStyle>
            <a:defPPr>
              <a:defRPr lang="en-US"/>
            </a:defPPr>
            <a:lvl1pPr marL="173736" indent="-173736" eaLnBrk="1" hangingPunct="1">
              <a:spcBef>
                <a:spcPts val="600"/>
              </a:spcBef>
              <a:buClr>
                <a:schemeClr val="tx2"/>
              </a:buClr>
              <a:buFont typeface="Arial" charset="0"/>
              <a:buChar char="•"/>
              <a:defRPr sz="1600">
                <a:solidFill>
                  <a:srgbClr val="414343"/>
                </a:solidFill>
                <a:latin typeface="+mn-lt"/>
              </a:defRPr>
            </a:lvl1pPr>
            <a:lvl2pPr indent="-234950" eaLnBrk="1" hangingPunct="1">
              <a:spcBef>
                <a:spcPct val="20000"/>
              </a:spcBef>
              <a:buFont typeface="Lucida Grande" charset="0"/>
              <a:buChar char="&gt;"/>
              <a:defRPr sz="1600">
                <a:solidFill>
                  <a:srgbClr val="414343"/>
                </a:solidFill>
                <a:latin typeface="+mn-lt"/>
              </a:defRPr>
            </a:lvl2pPr>
            <a:lvl3pPr marL="679450" indent="-222250" eaLnBrk="1" hangingPunct="1">
              <a:spcBef>
                <a:spcPct val="20000"/>
              </a:spcBef>
              <a:buFont typeface="Lucida Grande" charset="0"/>
              <a:buChar char="-"/>
              <a:defRPr sz="1600">
                <a:solidFill>
                  <a:srgbClr val="414343"/>
                </a:solidFill>
                <a:latin typeface="+mn-lt"/>
              </a:defRPr>
            </a:lvl3pPr>
            <a:lvl4pPr marL="914400" indent="-234950" eaLnBrk="1" hangingPunct="1">
              <a:spcBef>
                <a:spcPct val="20000"/>
              </a:spcBef>
              <a:buFont typeface="Arial" charset="0"/>
              <a:buChar char="»"/>
              <a:defRPr sz="1600">
                <a:solidFill>
                  <a:srgbClr val="414343"/>
                </a:solidFill>
                <a:latin typeface="+mn-lt"/>
              </a:defRPr>
            </a:lvl4pPr>
            <a:lvl5pPr marL="1144588" indent="-222250" eaLnBrk="1" hangingPunct="1">
              <a:spcBef>
                <a:spcPct val="20000"/>
              </a:spcBef>
              <a:buFont typeface="Arial" charset="0"/>
              <a:buChar char="•"/>
              <a:defRPr sz="1600">
                <a:solidFill>
                  <a:srgbClr val="414343"/>
                </a:solidFill>
                <a:latin typeface="+mn-lt"/>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r>
              <a:rPr lang="en-US" sz="2000" dirty="0">
                <a:solidFill>
                  <a:schemeClr val="tx1"/>
                </a:solidFill>
              </a:rPr>
              <a:t>The Random Forest has two key learning parameters to control:</a:t>
            </a:r>
          </a:p>
          <a:p>
            <a:pPr lvl="1"/>
            <a:r>
              <a:rPr lang="en-US" sz="2000" dirty="0">
                <a:solidFill>
                  <a:schemeClr val="tx1"/>
                </a:solidFill>
              </a:rPr>
              <a:t>complexity of individual trees</a:t>
            </a:r>
          </a:p>
          <a:p>
            <a:pPr lvl="1"/>
            <a:r>
              <a:rPr lang="en-US" sz="2000" dirty="0">
                <a:solidFill>
                  <a:schemeClr val="tx1"/>
                </a:solidFill>
              </a:rPr>
              <a:t>degree of random feature selection</a:t>
            </a:r>
          </a:p>
          <a:p>
            <a:r>
              <a:rPr lang="en-US" sz="2000" dirty="0">
                <a:solidFill>
                  <a:schemeClr val="tx1"/>
                </a:solidFill>
              </a:rPr>
              <a:t>The caret package in R helps “tune” them</a:t>
            </a:r>
          </a:p>
        </p:txBody>
      </p:sp>
      <p:pic>
        <p:nvPicPr>
          <p:cNvPr id="9" name="Picture 8">
            <a:extLst>
              <a:ext uri="{FF2B5EF4-FFF2-40B4-BE49-F238E27FC236}">
                <a16:creationId xmlns:a16="http://schemas.microsoft.com/office/drawing/2014/main" id="{81C6E456-4F10-4962-9F2A-727EDF8BA7E5}"/>
              </a:ext>
            </a:extLst>
          </p:cNvPr>
          <p:cNvPicPr>
            <a:picLocks noChangeAspect="1"/>
          </p:cNvPicPr>
          <p:nvPr/>
        </p:nvPicPr>
        <p:blipFill>
          <a:blip r:embed="rId2"/>
          <a:stretch>
            <a:fillRect/>
          </a:stretch>
        </p:blipFill>
        <p:spPr>
          <a:xfrm>
            <a:off x="653328" y="3638463"/>
            <a:ext cx="4531483" cy="2783238"/>
          </a:xfrm>
          <a:prstGeom prst="rect">
            <a:avLst/>
          </a:prstGeom>
        </p:spPr>
      </p:pic>
      <p:pic>
        <p:nvPicPr>
          <p:cNvPr id="10" name="Picture 9">
            <a:extLst>
              <a:ext uri="{FF2B5EF4-FFF2-40B4-BE49-F238E27FC236}">
                <a16:creationId xmlns:a16="http://schemas.microsoft.com/office/drawing/2014/main" id="{84280A24-302C-4A4C-8752-388714A38ACC}"/>
              </a:ext>
            </a:extLst>
          </p:cNvPr>
          <p:cNvPicPr>
            <a:picLocks noChangeAspect="1"/>
          </p:cNvPicPr>
          <p:nvPr/>
        </p:nvPicPr>
        <p:blipFill>
          <a:blip r:embed="rId3"/>
          <a:stretch>
            <a:fillRect/>
          </a:stretch>
        </p:blipFill>
        <p:spPr>
          <a:xfrm>
            <a:off x="5780065" y="1055989"/>
            <a:ext cx="5680939" cy="4533586"/>
          </a:xfrm>
          <a:prstGeom prst="rect">
            <a:avLst/>
          </a:prstGeom>
        </p:spPr>
      </p:pic>
    </p:spTree>
    <p:extLst>
      <p:ext uri="{BB962C8B-B14F-4D97-AF65-F5344CB8AC3E}">
        <p14:creationId xmlns:p14="http://schemas.microsoft.com/office/powerpoint/2010/main" val="383309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6DAA84-2171-4392-AEA6-65470BBBA25D}"/>
              </a:ext>
            </a:extLst>
          </p:cNvPr>
          <p:cNvPicPr>
            <a:picLocks noChangeAspect="1"/>
          </p:cNvPicPr>
          <p:nvPr/>
        </p:nvPicPr>
        <p:blipFill>
          <a:blip r:embed="rId2"/>
          <a:stretch>
            <a:fillRect/>
          </a:stretch>
        </p:blipFill>
        <p:spPr>
          <a:xfrm>
            <a:off x="2892541" y="1549494"/>
            <a:ext cx="6406918" cy="4943381"/>
          </a:xfrm>
          <a:prstGeom prst="rect">
            <a:avLst/>
          </a:prstGeom>
        </p:spPr>
      </p:pic>
      <p:sp>
        <p:nvSpPr>
          <p:cNvPr id="2" name="Title 1"/>
          <p:cNvSpPr>
            <a:spLocks noGrp="1"/>
          </p:cNvSpPr>
          <p:nvPr>
            <p:ph type="title"/>
          </p:nvPr>
        </p:nvSpPr>
        <p:spPr/>
        <p:txBody>
          <a:bodyPr/>
          <a:lstStyle/>
          <a:p>
            <a:r>
              <a:rPr lang="en-US"/>
              <a:t>Now, how did we do?</a:t>
            </a:r>
            <a:endParaRPr lang="en-US" dirty="0"/>
          </a:p>
        </p:txBody>
      </p:sp>
      <p:sp>
        <p:nvSpPr>
          <p:cNvPr id="7" name="Arrow: Right 6"/>
          <p:cNvSpPr/>
          <p:nvPr/>
        </p:nvSpPr>
        <p:spPr>
          <a:xfrm rot="7679029">
            <a:off x="8358664" y="2444578"/>
            <a:ext cx="1367154" cy="420051"/>
          </a:xfrm>
          <a:prstGeom prst="rightArrow">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2" descr="Image result for not bad meme">
            <a:extLst>
              <a:ext uri="{FF2B5EF4-FFF2-40B4-BE49-F238E27FC236}">
                <a16:creationId xmlns:a16="http://schemas.microsoft.com/office/drawing/2014/main" id="{FB6FF400-91DC-4E88-BCF9-C8D984799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75" y="632410"/>
            <a:ext cx="158115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21AFBB5-84BC-46ED-AB93-452B820841C7}"/>
              </a:ext>
            </a:extLst>
          </p:cNvPr>
          <p:cNvPicPr>
            <a:picLocks noChangeAspect="1"/>
          </p:cNvPicPr>
          <p:nvPr/>
        </p:nvPicPr>
        <p:blipFill>
          <a:blip r:embed="rId4"/>
          <a:stretch>
            <a:fillRect/>
          </a:stretch>
        </p:blipFill>
        <p:spPr>
          <a:xfrm>
            <a:off x="9299459" y="2213561"/>
            <a:ext cx="1581151" cy="1296414"/>
          </a:xfrm>
          <a:prstGeom prst="rect">
            <a:avLst/>
          </a:prstGeom>
        </p:spPr>
      </p:pic>
    </p:spTree>
    <p:extLst>
      <p:ext uri="{BB962C8B-B14F-4D97-AF65-F5344CB8AC3E}">
        <p14:creationId xmlns:p14="http://schemas.microsoft.com/office/powerpoint/2010/main" val="76204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00A965-7708-4485-9A90-38E4379D8B92}"/>
              </a:ext>
            </a:extLst>
          </p:cNvPr>
          <p:cNvSpPr/>
          <p:nvPr/>
        </p:nvSpPr>
        <p:spPr>
          <a:xfrm>
            <a:off x="3833092" y="2283982"/>
            <a:ext cx="4798290" cy="2677656"/>
          </a:xfrm>
          <a:prstGeom prst="rect">
            <a:avLst/>
          </a:prstGeom>
        </p:spPr>
        <p:txBody>
          <a:bodyPr wrap="square">
            <a:spAutoFit/>
          </a:bodyPr>
          <a:lstStyle/>
          <a:p>
            <a:r>
              <a:rPr lang="en-US" sz="2800" dirty="0">
                <a:latin typeface="+mj-lt"/>
              </a:rPr>
              <a:t>Failures, repeated failures, are finger posts on the road to achievement. One fails forward toward success. </a:t>
            </a:r>
          </a:p>
          <a:p>
            <a:r>
              <a:rPr lang="en-US" sz="2800" dirty="0">
                <a:latin typeface="+mj-lt"/>
              </a:rPr>
              <a:t>		-- C. S. Lewis</a:t>
            </a:r>
            <a:br>
              <a:rPr lang="en-US" sz="2800" dirty="0">
                <a:latin typeface="+mj-lt"/>
              </a:rPr>
            </a:br>
            <a:endParaRPr lang="en-US" sz="2800" dirty="0">
              <a:latin typeface="+mj-lt"/>
            </a:endParaRPr>
          </a:p>
        </p:txBody>
      </p:sp>
    </p:spTree>
    <p:extLst>
      <p:ext uri="{BB962C8B-B14F-4D97-AF65-F5344CB8AC3E}">
        <p14:creationId xmlns:p14="http://schemas.microsoft.com/office/powerpoint/2010/main" val="2934501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69530"/>
          </a:xfrm>
        </p:spPr>
        <p:txBody>
          <a:bodyPr/>
          <a:lstStyle/>
          <a:p>
            <a:r>
              <a:rPr lang="en-US" dirty="0"/>
              <a:t>Boosting: Learning from Errors</a:t>
            </a:r>
          </a:p>
        </p:txBody>
      </p:sp>
      <p:sp>
        <p:nvSpPr>
          <p:cNvPr id="3" name="Content Placeholder 2">
            <a:extLst>
              <a:ext uri="{FF2B5EF4-FFF2-40B4-BE49-F238E27FC236}">
                <a16:creationId xmlns:a16="http://schemas.microsoft.com/office/drawing/2014/main" id="{93227CAA-7B03-4A17-923B-099D7F158BDC}"/>
              </a:ext>
            </a:extLst>
          </p:cNvPr>
          <p:cNvSpPr>
            <a:spLocks noGrp="1"/>
          </p:cNvSpPr>
          <p:nvPr>
            <p:ph sz="half" idx="1"/>
          </p:nvPr>
        </p:nvSpPr>
        <p:spPr/>
        <p:txBody>
          <a:bodyPr>
            <a:normAutofit/>
          </a:bodyPr>
          <a:lstStyle/>
          <a:p>
            <a:r>
              <a:rPr lang="en-US" dirty="0">
                <a:latin typeface="+mj-lt"/>
              </a:rPr>
              <a:t>Boosting algorithms construct a sequence of models, each new model responding to errors generated by previous models up to that point</a:t>
            </a:r>
          </a:p>
          <a:p>
            <a:pPr lvl="1"/>
            <a:r>
              <a:rPr lang="en-US" dirty="0">
                <a:latin typeface="+mj-lt"/>
              </a:rPr>
              <a:t>Upweight observations with poor predictions: </a:t>
            </a:r>
            <a:r>
              <a:rPr lang="en-US" dirty="0" err="1">
                <a:latin typeface="+mj-lt"/>
              </a:rPr>
              <a:t>adaboost</a:t>
            </a:r>
            <a:endParaRPr lang="en-US" dirty="0">
              <a:latin typeface="+mj-lt"/>
            </a:endParaRPr>
          </a:p>
          <a:p>
            <a:pPr lvl="1"/>
            <a:r>
              <a:rPr lang="en-US" dirty="0">
                <a:latin typeface="+mj-lt"/>
              </a:rPr>
              <a:t>Fit new model on the residuals of the previous model: gradient boosting</a:t>
            </a:r>
          </a:p>
        </p:txBody>
      </p:sp>
      <p:pic>
        <p:nvPicPr>
          <p:cNvPr id="6" name="Picture 5">
            <a:extLst>
              <a:ext uri="{FF2B5EF4-FFF2-40B4-BE49-F238E27FC236}">
                <a16:creationId xmlns:a16="http://schemas.microsoft.com/office/drawing/2014/main" id="{107EC737-24F3-4632-A2C3-65B803A3C2CB}"/>
              </a:ext>
            </a:extLst>
          </p:cNvPr>
          <p:cNvPicPr>
            <a:picLocks noChangeAspect="1"/>
          </p:cNvPicPr>
          <p:nvPr/>
        </p:nvPicPr>
        <p:blipFill>
          <a:blip r:embed="rId2"/>
          <a:stretch>
            <a:fillRect/>
          </a:stretch>
        </p:blipFill>
        <p:spPr>
          <a:xfrm>
            <a:off x="7190944" y="2363850"/>
            <a:ext cx="3610986" cy="2713482"/>
          </a:xfrm>
          <a:prstGeom prst="rect">
            <a:avLst/>
          </a:prstGeom>
        </p:spPr>
      </p:pic>
      <p:sp>
        <p:nvSpPr>
          <p:cNvPr id="7" name="TextBox 6">
            <a:extLst>
              <a:ext uri="{FF2B5EF4-FFF2-40B4-BE49-F238E27FC236}">
                <a16:creationId xmlns:a16="http://schemas.microsoft.com/office/drawing/2014/main" id="{E84F3BFE-F9CD-4DA4-8A31-5052EE6C0B98}"/>
              </a:ext>
            </a:extLst>
          </p:cNvPr>
          <p:cNvSpPr txBox="1"/>
          <p:nvPr/>
        </p:nvSpPr>
        <p:spPr>
          <a:xfrm>
            <a:off x="9481346" y="5077332"/>
            <a:ext cx="1399742" cy="261610"/>
          </a:xfrm>
          <a:prstGeom prst="rect">
            <a:avLst/>
          </a:prstGeom>
          <a:noFill/>
        </p:spPr>
        <p:txBody>
          <a:bodyPr wrap="none" rtlCol="0">
            <a:spAutoFit/>
          </a:bodyPr>
          <a:lstStyle/>
          <a:p>
            <a:r>
              <a:rPr lang="en-US" sz="1100" dirty="0">
                <a:latin typeface="+mj-lt"/>
              </a:rPr>
              <a:t>Thomas Edison, 1911</a:t>
            </a:r>
          </a:p>
        </p:txBody>
      </p:sp>
    </p:spTree>
    <p:extLst>
      <p:ext uri="{BB962C8B-B14F-4D97-AF65-F5344CB8AC3E}">
        <p14:creationId xmlns:p14="http://schemas.microsoft.com/office/powerpoint/2010/main" val="215383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2B03-9BB4-4888-914A-EB52E825E270}"/>
              </a:ext>
            </a:extLst>
          </p:cNvPr>
          <p:cNvSpPr>
            <a:spLocks noGrp="1"/>
          </p:cNvSpPr>
          <p:nvPr>
            <p:ph type="title"/>
          </p:nvPr>
        </p:nvSpPr>
        <p:spPr>
          <a:xfrm>
            <a:off x="715129" y="685800"/>
            <a:ext cx="2577635" cy="5105400"/>
          </a:xfrm>
        </p:spPr>
        <p:txBody>
          <a:bodyPr>
            <a:normAutofit/>
          </a:bodyPr>
          <a:lstStyle/>
          <a:p>
            <a:r>
              <a:rPr lang="en-US" sz="4000" dirty="0">
                <a:solidFill>
                  <a:srgbClr val="FFFFFF"/>
                </a:solidFill>
              </a:rPr>
              <a:t>Key Learning Concepts</a:t>
            </a:r>
          </a:p>
        </p:txBody>
      </p:sp>
      <p:graphicFrame>
        <p:nvGraphicFramePr>
          <p:cNvPr id="5" name="Content Placeholder 2">
            <a:extLst>
              <a:ext uri="{FF2B5EF4-FFF2-40B4-BE49-F238E27FC236}">
                <a16:creationId xmlns:a16="http://schemas.microsoft.com/office/drawing/2014/main" id="{D70A5466-CF96-437D-A57D-899DD621FA10}"/>
              </a:ext>
            </a:extLst>
          </p:cNvPr>
          <p:cNvGraphicFramePr>
            <a:graphicFrameLocks noGrp="1"/>
          </p:cNvGraphicFramePr>
          <p:nvPr>
            <p:ph idx="1"/>
            <p:extLst>
              <p:ext uri="{D42A27DB-BD31-4B8C-83A1-F6EECF244321}">
                <p14:modId xmlns:p14="http://schemas.microsoft.com/office/powerpoint/2010/main" val="3811592549"/>
              </p:ext>
            </p:extLst>
          </p:nvPr>
        </p:nvGraphicFramePr>
        <p:xfrm>
          <a:off x="4107944" y="828963"/>
          <a:ext cx="6767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3543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491" y="346654"/>
            <a:ext cx="4565073" cy="734002"/>
          </a:xfrm>
        </p:spPr>
        <p:txBody>
          <a:bodyPr/>
          <a:lstStyle/>
          <a:p>
            <a:r>
              <a:rPr lang="en-US" dirty="0"/>
              <a:t>Gradient Boosting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27CAA-7B03-4A17-923B-099D7F158BDC}"/>
                  </a:ext>
                </a:extLst>
              </p:cNvPr>
              <p:cNvSpPr>
                <a:spLocks noGrp="1"/>
              </p:cNvSpPr>
              <p:nvPr>
                <p:ph sz="half" idx="1"/>
              </p:nvPr>
            </p:nvSpPr>
            <p:spPr>
              <a:xfrm>
                <a:off x="480290" y="1371600"/>
                <a:ext cx="6026727" cy="4955309"/>
              </a:xfrm>
            </p:spPr>
            <p:txBody>
              <a:bodyPr>
                <a:normAutofit fontScale="85000" lnSpcReduction="20000"/>
              </a:bodyPr>
              <a:lstStyle/>
              <a:p>
                <a:r>
                  <a:rPr lang="en-US" sz="1800" dirty="0">
                    <a:latin typeface="+mj-lt"/>
                  </a:rPr>
                  <a:t>Consider a first approximation model: </a:t>
                </a:r>
                <a14:m>
                  <m:oMath xmlns:m="http://schemas.openxmlformats.org/officeDocument/2006/math">
                    <m:sSub>
                      <m:sSubPr>
                        <m:ctrlPr>
                          <a:rPr lang="en-US" sz="1800" b="0" i="1" dirty="0"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𝑌</m:t>
                            </m:r>
                          </m:e>
                        </m:acc>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acc>
                          <m:accPr>
                            <m:chr m:val="̂"/>
                            <m:ctrlPr>
                              <a:rPr lang="en-US" sz="1800" b="0" i="1" dirty="0" smtClean="0">
                                <a:latin typeface="Cambria Math" panose="02040503050406030204" pitchFamily="18" charset="0"/>
                              </a:rPr>
                            </m:ctrlPr>
                          </m:accPr>
                          <m:e>
                            <m:r>
                              <a:rPr lang="en-US" sz="1800" b="0" i="1" dirty="0" smtClean="0">
                                <a:latin typeface="Cambria Math" panose="02040503050406030204" pitchFamily="18" charset="0"/>
                              </a:rPr>
                              <m:t>𝑓</m:t>
                            </m:r>
                          </m:e>
                        </m:acc>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𝑋</m:t>
                    </m:r>
                    <m:r>
                      <a:rPr lang="en-US" sz="1800" b="0" i="1" dirty="0" smtClean="0">
                        <a:latin typeface="Cambria Math" panose="02040503050406030204" pitchFamily="18" charset="0"/>
                      </a:rPr>
                      <m:t>)</m:t>
                    </m:r>
                  </m:oMath>
                </a14:m>
                <a:r>
                  <a:rPr lang="en-US" sz="1800" dirty="0">
                    <a:latin typeface="+mj-lt"/>
                  </a:rPr>
                  <a:t> chosen to minimize squared loss: </a:t>
                </a:r>
              </a:p>
              <a:p>
                <a:pPr marL="0" indent="0" algn="ctr">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𝑌</m:t>
                              </m:r>
                              <m:r>
                                <a:rPr lang="en-US" sz="1800" b="0" i="1" smtClean="0">
                                  <a:latin typeface="Cambria Math" panose="02040503050406030204" pitchFamily="18" charset="0"/>
                                </a:rPr>
                                <m:t>−</m:t>
                              </m:r>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𝑓</m:t>
                                      </m:r>
                                    </m:e>
                                  </m:acc>
                                </m:e>
                                <m:sub>
                                  <m:r>
                                    <a:rPr lang="en-US" sz="1800" i="1" dirty="0">
                                      <a:latin typeface="Cambria Math" panose="02040503050406030204" pitchFamily="18" charset="0"/>
                                    </a:rPr>
                                    <m:t>1</m:t>
                                  </m:r>
                                </m:sub>
                              </m:sSub>
                              <m:d>
                                <m:dPr>
                                  <m:ctrlPr>
                                    <a:rPr lang="en-US" sz="1800" i="1">
                                      <a:latin typeface="Cambria Math" panose="02040503050406030204" pitchFamily="18" charset="0"/>
                                    </a:rPr>
                                  </m:ctrlPr>
                                </m:dPr>
                                <m:e>
                                  <m:r>
                                    <a:rPr lang="en-US" sz="1800" i="1">
                                      <a:latin typeface="Cambria Math" panose="02040503050406030204" pitchFamily="18" charset="0"/>
                                    </a:rPr>
                                    <m:t>𝑋</m:t>
                                  </m:r>
                                </m:e>
                              </m:d>
                            </m:e>
                          </m:d>
                        </m:e>
                        <m:sup>
                          <m:r>
                            <a:rPr lang="en-US" sz="1800" b="0" i="1" smtClean="0">
                              <a:latin typeface="Cambria Math" panose="02040503050406030204" pitchFamily="18" charset="0"/>
                            </a:rPr>
                            <m:t>2</m:t>
                          </m:r>
                        </m:sup>
                      </m:sSup>
                    </m:oMath>
                  </m:oMathPara>
                </a14:m>
                <a:endParaRPr lang="en-US" sz="1800" dirty="0">
                  <a:latin typeface="+mj-lt"/>
                </a:endParaRPr>
              </a:p>
              <a:p>
                <a:pPr marL="0" indent="0">
                  <a:buNone/>
                </a:pPr>
                <a:r>
                  <a:rPr lang="en-US" sz="1800" dirty="0">
                    <a:latin typeface="+mj-lt"/>
                  </a:rPr>
                  <a:t>     Where </a:t>
                </a:r>
                <a14:m>
                  <m:oMath xmlns:m="http://schemas.openxmlformats.org/officeDocument/2006/math">
                    <m:r>
                      <a:rPr lang="en-US" sz="1800" b="0" i="1" smtClean="0">
                        <a:latin typeface="Cambria Math" panose="02040503050406030204" pitchFamily="18" charset="0"/>
                      </a:rPr>
                      <m:t>𝑌</m:t>
                    </m:r>
                    <m:r>
                      <a:rPr lang="en-US" sz="1800" b="0" i="1" smtClean="0">
                        <a:latin typeface="Cambria Math" panose="02040503050406030204" pitchFamily="18" charset="0"/>
                      </a:rPr>
                      <m:t>−</m:t>
                    </m:r>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𝑓</m:t>
                            </m:r>
                          </m:e>
                        </m:acc>
                      </m:e>
                      <m:sub>
                        <m:r>
                          <a:rPr lang="en-US" sz="1800" i="1" dirty="0">
                            <a:latin typeface="Cambria Math" panose="02040503050406030204" pitchFamily="18" charset="0"/>
                          </a:rPr>
                          <m:t>1</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1</m:t>
                        </m:r>
                      </m:sub>
                    </m:sSub>
                  </m:oMath>
                </a14:m>
                <a:endParaRPr lang="en-US" sz="1800" dirty="0">
                  <a:latin typeface="+mj-lt"/>
                </a:endParaRPr>
              </a:p>
              <a:p>
                <a:r>
                  <a:rPr lang="en-US" sz="1800" dirty="0">
                    <a:latin typeface="+mj-lt"/>
                  </a:rPr>
                  <a:t>Imagine a perfect model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e>
                    </m:d>
                  </m:oMath>
                </a14:m>
                <a:r>
                  <a:rPr lang="en-US" sz="1800" dirty="0">
                    <a:latin typeface="+mj-lt"/>
                  </a:rPr>
                  <a:t>that you could add to </a:t>
                </a:r>
                <a14:m>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𝑓</m:t>
                            </m:r>
                          </m:e>
                        </m:acc>
                      </m:e>
                      <m:sub>
                        <m:r>
                          <a:rPr lang="en-US" sz="1800" i="1" dirty="0">
                            <a:latin typeface="Cambria Math" panose="02040503050406030204" pitchFamily="18" charset="0"/>
                          </a:rPr>
                          <m:t>1</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e>
                    </m:d>
                  </m:oMath>
                </a14:m>
                <a:r>
                  <a:rPr lang="en-US" sz="1800" dirty="0">
                    <a:latin typeface="+mj-lt"/>
                  </a:rPr>
                  <a:t> to yield perfect predictions. Using calculus of optimization:</a:t>
                </a:r>
              </a:p>
              <a:p>
                <a:pPr marL="0" indent="0">
                  <a:buNone/>
                </a:pPr>
                <a14:m>
                  <m:oMathPara xmlns:m="http://schemas.openxmlformats.org/officeDocument/2006/math">
                    <m:oMathParaPr>
                      <m:jc m:val="centerGroup"/>
                    </m:oMathParaPr>
                    <m:oMath xmlns:m="http://schemas.openxmlformats.org/officeDocument/2006/math">
                      <m:func>
                        <m:funcPr>
                          <m:ctrlPr>
                            <a:rPr lang="en-US" sz="1800" i="1" smtClean="0">
                              <a:latin typeface="Cambria Math" panose="02040503050406030204" pitchFamily="18" charset="0"/>
                            </a:rPr>
                          </m:ctrlPr>
                        </m:funcPr>
                        <m:fName>
                          <m:r>
                            <a:rPr lang="en-US" sz="1800" b="0" i="1" smtClean="0">
                              <a:latin typeface="Cambria Math" panose="02040503050406030204" pitchFamily="18" charset="0"/>
                            </a:rPr>
                            <m:t>𝑚𝑖𝑛</m:t>
                          </m:r>
                        </m:fName>
                        <m:e>
                          <m:sSup>
                            <m:sSupPr>
                              <m:ctrlPr>
                                <a:rPr lang="en-US" sz="1800" b="0" i="1" smtClean="0">
                                  <a:latin typeface="Cambria Math" panose="02040503050406030204" pitchFamily="18" charset="0"/>
                                </a:rPr>
                              </m:ctrlPr>
                            </m:sSupPr>
                            <m:e>
                              <m:d>
                                <m:dPr>
                                  <m:ctrlPr>
                                    <a:rPr lang="en-US" sz="1800" i="1" smtClean="0">
                                      <a:latin typeface="Cambria Math" panose="02040503050406030204" pitchFamily="18" charset="0"/>
                                    </a:rPr>
                                  </m:ctrlPr>
                                </m:dPr>
                                <m:e>
                                  <m:r>
                                    <a:rPr lang="en-US" sz="1800" b="0" i="1" smtClean="0">
                                      <a:latin typeface="Cambria Math" panose="02040503050406030204" pitchFamily="18" charset="0"/>
                                    </a:rPr>
                                    <m:t>𝑌</m:t>
                                  </m:r>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𝑓</m:t>
                                              </m:r>
                                            </m:e>
                                          </m:acc>
                                        </m:e>
                                        <m:sub>
                                          <m:r>
                                            <a:rPr lang="en-US" sz="1800" i="1" dirty="0">
                                              <a:latin typeface="Cambria Math" panose="02040503050406030204" pitchFamily="18" charset="0"/>
                                            </a:rPr>
                                            <m:t>1</m:t>
                                          </m:r>
                                        </m:sub>
                                      </m:sSub>
                                      <m:d>
                                        <m:dPr>
                                          <m:ctrlPr>
                                            <a:rPr lang="en-US" sz="1800" i="1">
                                              <a:latin typeface="Cambria Math" panose="02040503050406030204" pitchFamily="18" charset="0"/>
                                            </a:rPr>
                                          </m:ctrlPr>
                                        </m:dPr>
                                        <m:e>
                                          <m:r>
                                            <a:rPr lang="en-US" sz="1800" i="1">
                                              <a:latin typeface="Cambria Math" panose="02040503050406030204" pitchFamily="18" charset="0"/>
                                            </a:rPr>
                                            <m:t>𝑋</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m:t>
                                          </m:r>
                                        </m:sub>
                                      </m:sSub>
                                      <m:d>
                                        <m:dPr>
                                          <m:ctrlPr>
                                            <a:rPr lang="en-US" sz="1800" i="1">
                                              <a:latin typeface="Cambria Math" panose="02040503050406030204" pitchFamily="18" charset="0"/>
                                            </a:rPr>
                                          </m:ctrlPr>
                                        </m:dPr>
                                        <m:e>
                                          <m:r>
                                            <a:rPr lang="en-US" sz="1800" i="1">
                                              <a:latin typeface="Cambria Math" panose="02040503050406030204" pitchFamily="18" charset="0"/>
                                            </a:rPr>
                                            <m:t>𝑋</m:t>
                                          </m:r>
                                        </m:e>
                                      </m:d>
                                    </m:e>
                                  </m:d>
                                </m:e>
                              </m:d>
                            </m:e>
                            <m:sup>
                              <m:r>
                                <a:rPr lang="en-US" sz="1800" b="0" i="1" smtClean="0">
                                  <a:latin typeface="Cambria Math" panose="02040503050406030204" pitchFamily="18" charset="0"/>
                                </a:rPr>
                                <m:t>2</m:t>
                              </m:r>
                            </m:sup>
                          </m:sSup>
                        </m:e>
                      </m:func>
                    </m:oMath>
                  </m:oMathPara>
                </a14:m>
                <a:endParaRPr lang="en-US" sz="1800" dirty="0">
                  <a:latin typeface="+mj-lt"/>
                </a:endParaRPr>
              </a:p>
              <a:p>
                <a:pPr marL="0" indent="0" algn="ctr">
                  <a:buNone/>
                </a:pPr>
                <a14:m>
                  <m:oMath xmlns:m="http://schemas.openxmlformats.org/officeDocument/2006/math">
                    <m:f>
                      <m:fPr>
                        <m:ctrlPr>
                          <a:rPr lang="en-US" sz="1800" i="1" smtClean="0">
                            <a:latin typeface="Cambria Math" panose="02040503050406030204" pitchFamily="18" charset="0"/>
                          </a:rPr>
                        </m:ctrlPr>
                      </m:fPr>
                      <m:num>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𝑌</m:t>
                                </m:r>
                                <m:r>
                                  <a:rPr lang="en-US" sz="1800" i="1">
                                    <a:latin typeface="Cambria Math" panose="02040503050406030204" pitchFamily="18" charset="0"/>
                                  </a:rPr>
                                  <m:t> −</m:t>
                                </m:r>
                                <m:d>
                                  <m:dPr>
                                    <m:ctrlPr>
                                      <a:rPr lang="en-US" sz="1800" i="1">
                                        <a:latin typeface="Cambria Math" panose="02040503050406030204" pitchFamily="18" charset="0"/>
                                      </a:rPr>
                                    </m:ctrlPr>
                                  </m:dPr>
                                  <m:e>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𝑓</m:t>
                                            </m:r>
                                          </m:e>
                                        </m:acc>
                                      </m:e>
                                      <m:sub>
                                        <m:r>
                                          <a:rPr lang="en-US" sz="1800" i="1" dirty="0">
                                            <a:latin typeface="Cambria Math" panose="02040503050406030204" pitchFamily="18" charset="0"/>
                                          </a:rPr>
                                          <m:t>1</m:t>
                                        </m:r>
                                      </m:sub>
                                    </m:sSub>
                                    <m:d>
                                      <m:dPr>
                                        <m:ctrlPr>
                                          <a:rPr lang="en-US" sz="1800" i="1">
                                            <a:latin typeface="Cambria Math" panose="02040503050406030204" pitchFamily="18" charset="0"/>
                                          </a:rPr>
                                        </m:ctrlPr>
                                      </m:dPr>
                                      <m:e>
                                        <m:r>
                                          <a:rPr lang="en-US" sz="1800" i="1">
                                            <a:latin typeface="Cambria Math" panose="02040503050406030204" pitchFamily="18" charset="0"/>
                                          </a:rPr>
                                          <m:t>𝑋</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m:t>
                                        </m:r>
                                      </m:sub>
                                    </m:sSub>
                                    <m:d>
                                      <m:dPr>
                                        <m:ctrlPr>
                                          <a:rPr lang="en-US" sz="1800" i="1">
                                            <a:latin typeface="Cambria Math" panose="02040503050406030204" pitchFamily="18" charset="0"/>
                                          </a:rPr>
                                        </m:ctrlPr>
                                      </m:dPr>
                                      <m:e>
                                        <m:r>
                                          <a:rPr lang="en-US" sz="1800" i="1">
                                            <a:latin typeface="Cambria Math" panose="02040503050406030204" pitchFamily="18" charset="0"/>
                                          </a:rPr>
                                          <m:t>𝑋</m:t>
                                        </m:r>
                                      </m:e>
                                    </m:d>
                                  </m:e>
                                </m:d>
                              </m:e>
                            </m:d>
                          </m:e>
                          <m:sup>
                            <m:r>
                              <a:rPr lang="en-US" sz="1800" i="1">
                                <a:latin typeface="Cambria Math" panose="02040503050406030204" pitchFamily="18" charset="0"/>
                              </a:rPr>
                              <m:t>2</m:t>
                            </m:r>
                          </m:sup>
                        </m:sSup>
                      </m:num>
                      <m:den>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m:t>
                            </m:r>
                          </m:sub>
                        </m:sSub>
                        <m:r>
                          <a:rPr lang="en-US" sz="1800" b="0" i="1" smtClean="0">
                            <a:latin typeface="Cambria Math" panose="02040503050406030204" pitchFamily="18" charset="0"/>
                          </a:rPr>
                          <m:t>(</m:t>
                        </m:r>
                        <m:r>
                          <a:rPr lang="en-US" sz="1800" b="0" i="1" smtClean="0">
                            <a:latin typeface="Cambria Math" panose="02040503050406030204" pitchFamily="18" charset="0"/>
                          </a:rPr>
                          <m:t>𝑋</m:t>
                        </m:r>
                        <m:r>
                          <a:rPr lang="en-US" sz="1800" b="0" i="1" smtClean="0">
                            <a:latin typeface="Cambria Math" panose="02040503050406030204" pitchFamily="18" charset="0"/>
                          </a:rPr>
                          <m:t>)</m:t>
                        </m:r>
                      </m:den>
                    </m:f>
                    <m:r>
                      <a:rPr lang="en-US" sz="1800" b="0" i="1" smtClean="0">
                        <a:latin typeface="Cambria Math" panose="02040503050406030204" pitchFamily="18" charset="0"/>
                      </a:rPr>
                      <m:t>=0</m:t>
                    </m:r>
                  </m:oMath>
                </a14:m>
                <a:r>
                  <a:rPr lang="en-US" sz="1800" dirty="0">
                    <a:latin typeface="+mj-lt"/>
                  </a:rPr>
                  <a:t> </a:t>
                </a:r>
              </a:p>
              <a:p>
                <a:pPr marL="0" indent="0">
                  <a:buNone/>
                </a:pPr>
                <a:r>
                  <a:rPr lang="en-US" sz="1800" dirty="0">
                    <a:latin typeface="+mj-lt"/>
                  </a:rPr>
                  <a:t>     Applying the chain rule:</a:t>
                </a:r>
              </a:p>
              <a:p>
                <a:pPr marL="0" indent="0" algn="ctr">
                  <a:lnSpc>
                    <a:spcPct val="160000"/>
                  </a:lnSpc>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−2</m:t>
                      </m:r>
                      <m:d>
                        <m:dPr>
                          <m:ctrlPr>
                            <a:rPr lang="en-US" sz="1800" i="1">
                              <a:latin typeface="Cambria Math" panose="02040503050406030204" pitchFamily="18" charset="0"/>
                            </a:rPr>
                          </m:ctrlPr>
                        </m:dPr>
                        <m:e>
                          <m:r>
                            <a:rPr lang="en-US" sz="1800" i="1">
                              <a:latin typeface="Cambria Math" panose="02040503050406030204" pitchFamily="18" charset="0"/>
                            </a:rPr>
                            <m:t>𝑌</m:t>
                          </m:r>
                          <m:r>
                            <a:rPr lang="en-US" sz="1800" i="1">
                              <a:latin typeface="Cambria Math" panose="02040503050406030204" pitchFamily="18" charset="0"/>
                            </a:rPr>
                            <m:t> −</m:t>
                          </m:r>
                          <m:d>
                            <m:dPr>
                              <m:ctrlPr>
                                <a:rPr lang="en-US" sz="1800" i="1">
                                  <a:latin typeface="Cambria Math" panose="02040503050406030204" pitchFamily="18" charset="0"/>
                                </a:rPr>
                              </m:ctrlPr>
                            </m:dPr>
                            <m:e>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𝑓</m:t>
                                      </m:r>
                                    </m:e>
                                  </m:acc>
                                </m:e>
                                <m:sub>
                                  <m:r>
                                    <a:rPr lang="en-US" sz="1800" i="1" dirty="0">
                                      <a:latin typeface="Cambria Math" panose="02040503050406030204" pitchFamily="18" charset="0"/>
                                    </a:rPr>
                                    <m:t>1</m:t>
                                  </m:r>
                                </m:sub>
                              </m:sSub>
                              <m:d>
                                <m:dPr>
                                  <m:ctrlPr>
                                    <a:rPr lang="en-US" sz="1800" i="1">
                                      <a:latin typeface="Cambria Math" panose="02040503050406030204" pitchFamily="18" charset="0"/>
                                    </a:rPr>
                                  </m:ctrlPr>
                                </m:dPr>
                                <m:e>
                                  <m:r>
                                    <a:rPr lang="en-US" sz="1800" i="1">
                                      <a:latin typeface="Cambria Math" panose="02040503050406030204" pitchFamily="18" charset="0"/>
                                    </a:rPr>
                                    <m:t>𝑋</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m:t>
                                  </m:r>
                                </m:sub>
                              </m:sSub>
                              <m:d>
                                <m:dPr>
                                  <m:ctrlPr>
                                    <a:rPr lang="en-US" sz="1800" i="1">
                                      <a:latin typeface="Cambria Math" panose="02040503050406030204" pitchFamily="18" charset="0"/>
                                    </a:rPr>
                                  </m:ctrlPr>
                                </m:dPr>
                                <m:e>
                                  <m:r>
                                    <a:rPr lang="en-US" sz="1800" i="1">
                                      <a:latin typeface="Cambria Math" panose="02040503050406030204" pitchFamily="18" charset="0"/>
                                    </a:rPr>
                                    <m:t>𝑋</m:t>
                                  </m:r>
                                </m:e>
                              </m:d>
                            </m:e>
                          </m:d>
                        </m:e>
                      </m:d>
                      <m:r>
                        <a:rPr lang="en-US" sz="1800" b="0" i="1" smtClean="0">
                          <a:latin typeface="Cambria Math" panose="02040503050406030204" pitchFamily="18" charset="0"/>
                        </a:rPr>
                        <m:t>=0</m:t>
                      </m:r>
                    </m:oMath>
                  </m:oMathPara>
                </a14:m>
                <a:endParaRPr lang="en-US" sz="1800" b="0" dirty="0">
                  <a:latin typeface="+mj-lt"/>
                </a:endParaRPr>
              </a:p>
              <a:p>
                <a:pPr marL="0" indent="0" algn="ctr">
                  <a:lnSpc>
                    <a:spcPct val="160000"/>
                  </a:lnSpc>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e>
                      </m:d>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 −</m:t>
                      </m:r>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𝑓</m:t>
                              </m:r>
                            </m:e>
                          </m:acc>
                        </m:e>
                        <m:sub>
                          <m:r>
                            <a:rPr lang="en-US" sz="1800" i="1" dirty="0">
                              <a:latin typeface="Cambria Math" panose="02040503050406030204" pitchFamily="18" charset="0"/>
                            </a:rPr>
                            <m:t>1</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𝑋</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1</m:t>
                          </m:r>
                        </m:sub>
                      </m:sSub>
                    </m:oMath>
                  </m:oMathPara>
                </a14:m>
                <a:endParaRPr lang="en-US" sz="1800" dirty="0">
                  <a:latin typeface="+mj-lt"/>
                </a:endParaRPr>
              </a:p>
              <a:p>
                <a:r>
                  <a:rPr lang="en-US" sz="1800" dirty="0">
                    <a:latin typeface="+mj-lt"/>
                  </a:rPr>
                  <a:t>So our goal for the second stage model </a:t>
                </a:r>
                <a14:m>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𝑓</m:t>
                            </m:r>
                          </m:e>
                        </m:acc>
                      </m:e>
                      <m:sub>
                        <m:r>
                          <a:rPr lang="en-US" sz="1800" b="0" i="1" dirty="0" smtClean="0">
                            <a:latin typeface="Cambria Math" panose="02040503050406030204" pitchFamily="18" charset="0"/>
                          </a:rPr>
                          <m:t>2</m:t>
                        </m:r>
                      </m:sub>
                    </m:sSub>
                    <m:r>
                      <a:rPr lang="en-US" sz="1800" i="1" dirty="0">
                        <a:latin typeface="Cambria Math" panose="02040503050406030204" pitchFamily="18" charset="0"/>
                      </a:rPr>
                      <m:t> </m:t>
                    </m:r>
                  </m:oMath>
                </a14:m>
                <a:r>
                  <a:rPr lang="en-US" sz="1800" dirty="0">
                    <a:latin typeface="+mj-lt"/>
                  </a:rPr>
                  <a:t>is to try to approximate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m:t>
                        </m:r>
                      </m:sub>
                    </m:sSub>
                    <m:d>
                      <m:dPr>
                        <m:ctrlPr>
                          <a:rPr lang="en-US" sz="1800" i="1">
                            <a:latin typeface="Cambria Math" panose="02040503050406030204" pitchFamily="18" charset="0"/>
                          </a:rPr>
                        </m:ctrlPr>
                      </m:dPr>
                      <m:e>
                        <m:r>
                          <a:rPr lang="en-US" sz="1800" i="1">
                            <a:latin typeface="Cambria Math" panose="02040503050406030204" pitchFamily="18" charset="0"/>
                          </a:rPr>
                          <m:t>𝑋</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1</m:t>
                        </m:r>
                      </m:sub>
                    </m:sSub>
                  </m:oMath>
                </a14:m>
                <a:r>
                  <a:rPr lang="en-US" sz="1800" dirty="0">
                    <a:latin typeface="+mj-lt"/>
                  </a:rPr>
                  <a:t>  , the residuals from the first stage…</a:t>
                </a:r>
              </a:p>
              <a:p>
                <a:r>
                  <a:rPr lang="en-US" sz="1800" dirty="0">
                    <a:latin typeface="+mj-lt"/>
                  </a:rPr>
                  <a:t>After the second stage, repeat the process replacing </a:t>
                </a:r>
                <a14:m>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𝑓</m:t>
                            </m:r>
                          </m:e>
                        </m:acc>
                      </m:e>
                      <m:sub>
                        <m:r>
                          <a:rPr lang="en-US" sz="1800" i="1" dirty="0">
                            <a:latin typeface="Cambria Math" panose="02040503050406030204" pitchFamily="18" charset="0"/>
                          </a:rPr>
                          <m:t>1</m:t>
                        </m:r>
                      </m:sub>
                    </m:sSub>
                    <m:r>
                      <a:rPr lang="en-US" sz="1800" i="1" dirty="0">
                        <a:latin typeface="Cambria Math" panose="02040503050406030204" pitchFamily="18" charset="0"/>
                      </a:rPr>
                      <m:t> </m:t>
                    </m:r>
                  </m:oMath>
                </a14:m>
                <a:r>
                  <a:rPr lang="en-US" sz="1800" dirty="0">
                    <a:latin typeface="+mj-lt"/>
                  </a:rPr>
                  <a:t>with </a:t>
                </a:r>
                <a14:m>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𝑓</m:t>
                            </m:r>
                          </m:e>
                        </m:acc>
                      </m:e>
                      <m:sub>
                        <m:r>
                          <a:rPr lang="en-US" sz="1800" i="1" dirty="0">
                            <a:latin typeface="Cambria Math" panose="02040503050406030204" pitchFamily="18" charset="0"/>
                          </a:rPr>
                          <m:t>1</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𝜂</m:t>
                    </m:r>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𝑓</m:t>
                            </m:r>
                          </m:e>
                        </m:acc>
                      </m:e>
                      <m:sub>
                        <m:r>
                          <a:rPr lang="en-US" sz="1800" b="0" i="1" dirty="0" smtClean="0">
                            <a:latin typeface="Cambria Math" panose="02040503050406030204" pitchFamily="18" charset="0"/>
                          </a:rPr>
                          <m:t>2</m:t>
                        </m:r>
                      </m:sub>
                    </m:sSub>
                  </m:oMath>
                </a14:m>
                <a:r>
                  <a:rPr lang="en-US" sz="1800" dirty="0">
                    <a:latin typeface="+mj-lt"/>
                  </a:rPr>
                  <a:t> , calculating residuals from the updated model, and repeat…</a:t>
                </a:r>
              </a:p>
            </p:txBody>
          </p:sp>
        </mc:Choice>
        <mc:Fallback xmlns="">
          <p:sp>
            <p:nvSpPr>
              <p:cNvPr id="3" name="Content Placeholder 2">
                <a:extLst>
                  <a:ext uri="{FF2B5EF4-FFF2-40B4-BE49-F238E27FC236}">
                    <a16:creationId xmlns:a16="http://schemas.microsoft.com/office/drawing/2014/main" id="{93227CAA-7B03-4A17-923B-099D7F158BDC}"/>
                  </a:ext>
                </a:extLst>
              </p:cNvPr>
              <p:cNvSpPr>
                <a:spLocks noGrp="1" noRot="1" noChangeAspect="1" noMove="1" noResize="1" noEditPoints="1" noAdjustHandles="1" noChangeArrowheads="1" noChangeShapeType="1" noTextEdit="1"/>
              </p:cNvSpPr>
              <p:nvPr>
                <p:ph sz="half" idx="1"/>
              </p:nvPr>
            </p:nvSpPr>
            <p:spPr>
              <a:xfrm>
                <a:off x="480290" y="1371600"/>
                <a:ext cx="6026727" cy="4955309"/>
              </a:xfrm>
              <a:blipFill>
                <a:blip r:embed="rId2"/>
                <a:stretch>
                  <a:fillRect l="-304" t="-1476"/>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979E8C5E-4359-4D32-8A93-008FB23ED425}"/>
              </a:ext>
            </a:extLst>
          </p:cNvPr>
          <p:cNvGrpSpPr/>
          <p:nvPr/>
        </p:nvGrpSpPr>
        <p:grpSpPr>
          <a:xfrm>
            <a:off x="6880834" y="1300725"/>
            <a:ext cx="4438330" cy="4808192"/>
            <a:chOff x="6756142" y="1827197"/>
            <a:chExt cx="4013715" cy="4348192"/>
          </a:xfrm>
        </p:grpSpPr>
        <p:sp>
          <p:nvSpPr>
            <p:cNvPr id="16" name="Freeform: Shape 15">
              <a:extLst>
                <a:ext uri="{FF2B5EF4-FFF2-40B4-BE49-F238E27FC236}">
                  <a16:creationId xmlns:a16="http://schemas.microsoft.com/office/drawing/2014/main" id="{AC53565A-CE88-4593-A91D-F4C21A575178}"/>
                </a:ext>
              </a:extLst>
            </p:cNvPr>
            <p:cNvSpPr/>
            <p:nvPr/>
          </p:nvSpPr>
          <p:spPr>
            <a:xfrm>
              <a:off x="6756142" y="1827197"/>
              <a:ext cx="1672381" cy="1003428"/>
            </a:xfrm>
            <a:custGeom>
              <a:avLst/>
              <a:gdLst>
                <a:gd name="connsiteX0" fmla="*/ 0 w 1672381"/>
                <a:gd name="connsiteY0" fmla="*/ 100343 h 1003428"/>
                <a:gd name="connsiteX1" fmla="*/ 100343 w 1672381"/>
                <a:gd name="connsiteY1" fmla="*/ 0 h 1003428"/>
                <a:gd name="connsiteX2" fmla="*/ 1572038 w 1672381"/>
                <a:gd name="connsiteY2" fmla="*/ 0 h 1003428"/>
                <a:gd name="connsiteX3" fmla="*/ 1672381 w 1672381"/>
                <a:gd name="connsiteY3" fmla="*/ 100343 h 1003428"/>
                <a:gd name="connsiteX4" fmla="*/ 1672381 w 1672381"/>
                <a:gd name="connsiteY4" fmla="*/ 903085 h 1003428"/>
                <a:gd name="connsiteX5" fmla="*/ 1572038 w 1672381"/>
                <a:gd name="connsiteY5" fmla="*/ 1003428 h 1003428"/>
                <a:gd name="connsiteX6" fmla="*/ 100343 w 1672381"/>
                <a:gd name="connsiteY6" fmla="*/ 1003428 h 1003428"/>
                <a:gd name="connsiteX7" fmla="*/ 0 w 1672381"/>
                <a:gd name="connsiteY7" fmla="*/ 903085 h 1003428"/>
                <a:gd name="connsiteX8" fmla="*/ 0 w 1672381"/>
                <a:gd name="connsiteY8" fmla="*/ 100343 h 100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381" h="1003428">
                  <a:moveTo>
                    <a:pt x="0" y="100343"/>
                  </a:moveTo>
                  <a:cubicBezTo>
                    <a:pt x="0" y="44925"/>
                    <a:pt x="44925" y="0"/>
                    <a:pt x="100343" y="0"/>
                  </a:cubicBezTo>
                  <a:lnTo>
                    <a:pt x="1572038" y="0"/>
                  </a:lnTo>
                  <a:cubicBezTo>
                    <a:pt x="1627456" y="0"/>
                    <a:pt x="1672381" y="44925"/>
                    <a:pt x="1672381" y="100343"/>
                  </a:cubicBezTo>
                  <a:lnTo>
                    <a:pt x="1672381" y="903085"/>
                  </a:lnTo>
                  <a:cubicBezTo>
                    <a:pt x="1672381" y="958503"/>
                    <a:pt x="1627456" y="1003428"/>
                    <a:pt x="1572038" y="1003428"/>
                  </a:cubicBezTo>
                  <a:lnTo>
                    <a:pt x="100343" y="1003428"/>
                  </a:lnTo>
                  <a:cubicBezTo>
                    <a:pt x="44925" y="1003428"/>
                    <a:pt x="0" y="958503"/>
                    <a:pt x="0" y="903085"/>
                  </a:cubicBezTo>
                  <a:lnTo>
                    <a:pt x="0" y="1003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489" tIns="67489" rIns="67489" bIns="67489" numCol="1" spcCol="1270" anchor="ctr" anchorCtr="0">
              <a:noAutofit/>
            </a:bodyPr>
            <a:lstStyle/>
            <a:p>
              <a:pPr marL="0" lvl="0" indent="0" algn="ctr" defTabSz="444500">
                <a:lnSpc>
                  <a:spcPct val="90000"/>
                </a:lnSpc>
                <a:spcBef>
                  <a:spcPct val="0"/>
                </a:spcBef>
                <a:spcAft>
                  <a:spcPct val="35000"/>
                </a:spcAft>
                <a:buNone/>
              </a:pPr>
              <a:r>
                <a:rPr lang="en-US" sz="1100" kern="1200"/>
                <a:t>An initial model is used to generate a prediction and calculate residuals</a:t>
              </a:r>
            </a:p>
          </p:txBody>
        </p:sp>
        <p:sp>
          <p:nvSpPr>
            <p:cNvPr id="17" name="Freeform: Shape 16">
              <a:extLst>
                <a:ext uri="{FF2B5EF4-FFF2-40B4-BE49-F238E27FC236}">
                  <a16:creationId xmlns:a16="http://schemas.microsoft.com/office/drawing/2014/main" id="{40AAAC2F-BA4D-4E6F-835E-ED563860E343}"/>
                </a:ext>
              </a:extLst>
            </p:cNvPr>
            <p:cNvSpPr/>
            <p:nvPr/>
          </p:nvSpPr>
          <p:spPr>
            <a:xfrm>
              <a:off x="8575693" y="2121537"/>
              <a:ext cx="354544" cy="414750"/>
            </a:xfrm>
            <a:custGeom>
              <a:avLst/>
              <a:gdLst>
                <a:gd name="connsiteX0" fmla="*/ 0 w 354544"/>
                <a:gd name="connsiteY0" fmla="*/ 82950 h 414750"/>
                <a:gd name="connsiteX1" fmla="*/ 177272 w 354544"/>
                <a:gd name="connsiteY1" fmla="*/ 82950 h 414750"/>
                <a:gd name="connsiteX2" fmla="*/ 177272 w 354544"/>
                <a:gd name="connsiteY2" fmla="*/ 0 h 414750"/>
                <a:gd name="connsiteX3" fmla="*/ 354544 w 354544"/>
                <a:gd name="connsiteY3" fmla="*/ 207375 h 414750"/>
                <a:gd name="connsiteX4" fmla="*/ 177272 w 354544"/>
                <a:gd name="connsiteY4" fmla="*/ 414750 h 414750"/>
                <a:gd name="connsiteX5" fmla="*/ 177272 w 354544"/>
                <a:gd name="connsiteY5" fmla="*/ 331800 h 414750"/>
                <a:gd name="connsiteX6" fmla="*/ 0 w 354544"/>
                <a:gd name="connsiteY6" fmla="*/ 331800 h 414750"/>
                <a:gd name="connsiteX7" fmla="*/ 0 w 354544"/>
                <a:gd name="connsiteY7" fmla="*/ 82950 h 4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44" h="414750">
                  <a:moveTo>
                    <a:pt x="0" y="82950"/>
                  </a:moveTo>
                  <a:lnTo>
                    <a:pt x="177272" y="82950"/>
                  </a:lnTo>
                  <a:lnTo>
                    <a:pt x="177272" y="0"/>
                  </a:lnTo>
                  <a:lnTo>
                    <a:pt x="354544" y="207375"/>
                  </a:lnTo>
                  <a:lnTo>
                    <a:pt x="177272" y="414750"/>
                  </a:lnTo>
                  <a:lnTo>
                    <a:pt x="177272" y="331800"/>
                  </a:lnTo>
                  <a:lnTo>
                    <a:pt x="0" y="331800"/>
                  </a:lnTo>
                  <a:lnTo>
                    <a:pt x="0" y="8295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2950" rIns="106363" bIns="82950" numCol="1" spcCol="1270" anchor="ctr" anchorCtr="0">
              <a:noAutofit/>
            </a:bodyPr>
            <a:lstStyle/>
            <a:p>
              <a:pPr marL="0" lvl="0" indent="0" algn="ctr" defTabSz="355600">
                <a:lnSpc>
                  <a:spcPct val="90000"/>
                </a:lnSpc>
                <a:spcBef>
                  <a:spcPct val="0"/>
                </a:spcBef>
                <a:spcAft>
                  <a:spcPct val="35000"/>
                </a:spcAft>
                <a:buNone/>
              </a:pPr>
              <a:endParaRPr lang="en-US" sz="1000" kern="1200"/>
            </a:p>
          </p:txBody>
        </p:sp>
        <p:sp>
          <p:nvSpPr>
            <p:cNvPr id="18" name="Freeform: Shape 17">
              <a:extLst>
                <a:ext uri="{FF2B5EF4-FFF2-40B4-BE49-F238E27FC236}">
                  <a16:creationId xmlns:a16="http://schemas.microsoft.com/office/drawing/2014/main" id="{FBAF6E58-C348-43BF-B8CC-9222C10D1BE0}"/>
                </a:ext>
              </a:extLst>
            </p:cNvPr>
            <p:cNvSpPr/>
            <p:nvPr/>
          </p:nvSpPr>
          <p:spPr>
            <a:xfrm>
              <a:off x="9097476" y="1827197"/>
              <a:ext cx="1672381" cy="1003428"/>
            </a:xfrm>
            <a:custGeom>
              <a:avLst/>
              <a:gdLst>
                <a:gd name="connsiteX0" fmla="*/ 0 w 1672381"/>
                <a:gd name="connsiteY0" fmla="*/ 100343 h 1003428"/>
                <a:gd name="connsiteX1" fmla="*/ 100343 w 1672381"/>
                <a:gd name="connsiteY1" fmla="*/ 0 h 1003428"/>
                <a:gd name="connsiteX2" fmla="*/ 1572038 w 1672381"/>
                <a:gd name="connsiteY2" fmla="*/ 0 h 1003428"/>
                <a:gd name="connsiteX3" fmla="*/ 1672381 w 1672381"/>
                <a:gd name="connsiteY3" fmla="*/ 100343 h 1003428"/>
                <a:gd name="connsiteX4" fmla="*/ 1672381 w 1672381"/>
                <a:gd name="connsiteY4" fmla="*/ 903085 h 1003428"/>
                <a:gd name="connsiteX5" fmla="*/ 1572038 w 1672381"/>
                <a:gd name="connsiteY5" fmla="*/ 1003428 h 1003428"/>
                <a:gd name="connsiteX6" fmla="*/ 100343 w 1672381"/>
                <a:gd name="connsiteY6" fmla="*/ 1003428 h 1003428"/>
                <a:gd name="connsiteX7" fmla="*/ 0 w 1672381"/>
                <a:gd name="connsiteY7" fmla="*/ 903085 h 1003428"/>
                <a:gd name="connsiteX8" fmla="*/ 0 w 1672381"/>
                <a:gd name="connsiteY8" fmla="*/ 100343 h 100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381" h="1003428">
                  <a:moveTo>
                    <a:pt x="0" y="100343"/>
                  </a:moveTo>
                  <a:cubicBezTo>
                    <a:pt x="0" y="44925"/>
                    <a:pt x="44925" y="0"/>
                    <a:pt x="100343" y="0"/>
                  </a:cubicBezTo>
                  <a:lnTo>
                    <a:pt x="1572038" y="0"/>
                  </a:lnTo>
                  <a:cubicBezTo>
                    <a:pt x="1627456" y="0"/>
                    <a:pt x="1672381" y="44925"/>
                    <a:pt x="1672381" y="100343"/>
                  </a:cubicBezTo>
                  <a:lnTo>
                    <a:pt x="1672381" y="903085"/>
                  </a:lnTo>
                  <a:cubicBezTo>
                    <a:pt x="1672381" y="958503"/>
                    <a:pt x="1627456" y="1003428"/>
                    <a:pt x="1572038" y="1003428"/>
                  </a:cubicBezTo>
                  <a:lnTo>
                    <a:pt x="100343" y="1003428"/>
                  </a:lnTo>
                  <a:cubicBezTo>
                    <a:pt x="44925" y="1003428"/>
                    <a:pt x="0" y="958503"/>
                    <a:pt x="0" y="903085"/>
                  </a:cubicBezTo>
                  <a:lnTo>
                    <a:pt x="0" y="1003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489" tIns="67489" rIns="67489" bIns="67489" numCol="1" spcCol="1270" anchor="ctr" anchorCtr="0">
              <a:noAutofit/>
            </a:bodyPr>
            <a:lstStyle/>
            <a:p>
              <a:pPr marL="0" lvl="0" indent="0" algn="ctr" defTabSz="444500">
                <a:lnSpc>
                  <a:spcPct val="90000"/>
                </a:lnSpc>
                <a:spcBef>
                  <a:spcPct val="0"/>
                </a:spcBef>
                <a:spcAft>
                  <a:spcPct val="35000"/>
                </a:spcAft>
                <a:buNone/>
              </a:pPr>
              <a:r>
                <a:rPr lang="en-US" sz="1100" kern="1200" dirty="0"/>
                <a:t>A subsequent model is then fit on residuals of the previous model. Bootstrapped resamples may be used (stochastic gradient boosting)</a:t>
              </a:r>
            </a:p>
          </p:txBody>
        </p:sp>
        <p:sp>
          <p:nvSpPr>
            <p:cNvPr id="19" name="Freeform: Shape 18">
              <a:extLst>
                <a:ext uri="{FF2B5EF4-FFF2-40B4-BE49-F238E27FC236}">
                  <a16:creationId xmlns:a16="http://schemas.microsoft.com/office/drawing/2014/main" id="{A0093D01-46B3-4F9B-B2C7-4840324AA5DA}"/>
                </a:ext>
              </a:extLst>
            </p:cNvPr>
            <p:cNvSpPr/>
            <p:nvPr/>
          </p:nvSpPr>
          <p:spPr>
            <a:xfrm>
              <a:off x="9726291" y="2977796"/>
              <a:ext cx="414750" cy="354544"/>
            </a:xfrm>
            <a:custGeom>
              <a:avLst/>
              <a:gdLst>
                <a:gd name="connsiteX0" fmla="*/ 0 w 354544"/>
                <a:gd name="connsiteY0" fmla="*/ 82950 h 414750"/>
                <a:gd name="connsiteX1" fmla="*/ 177272 w 354544"/>
                <a:gd name="connsiteY1" fmla="*/ 82950 h 414750"/>
                <a:gd name="connsiteX2" fmla="*/ 177272 w 354544"/>
                <a:gd name="connsiteY2" fmla="*/ 0 h 414750"/>
                <a:gd name="connsiteX3" fmla="*/ 354544 w 354544"/>
                <a:gd name="connsiteY3" fmla="*/ 207375 h 414750"/>
                <a:gd name="connsiteX4" fmla="*/ 177272 w 354544"/>
                <a:gd name="connsiteY4" fmla="*/ 414750 h 414750"/>
                <a:gd name="connsiteX5" fmla="*/ 177272 w 354544"/>
                <a:gd name="connsiteY5" fmla="*/ 331800 h 414750"/>
                <a:gd name="connsiteX6" fmla="*/ 0 w 354544"/>
                <a:gd name="connsiteY6" fmla="*/ 331800 h 414750"/>
                <a:gd name="connsiteX7" fmla="*/ 0 w 354544"/>
                <a:gd name="connsiteY7" fmla="*/ 82950 h 4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44" h="414750">
                  <a:moveTo>
                    <a:pt x="283635" y="0"/>
                  </a:moveTo>
                  <a:lnTo>
                    <a:pt x="283635" y="207375"/>
                  </a:lnTo>
                  <a:lnTo>
                    <a:pt x="354544" y="207375"/>
                  </a:lnTo>
                  <a:lnTo>
                    <a:pt x="177272" y="414750"/>
                  </a:lnTo>
                  <a:lnTo>
                    <a:pt x="0" y="207375"/>
                  </a:lnTo>
                  <a:lnTo>
                    <a:pt x="70909" y="207375"/>
                  </a:lnTo>
                  <a:lnTo>
                    <a:pt x="70909" y="0"/>
                  </a:lnTo>
                  <a:lnTo>
                    <a:pt x="283635"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2951" tIns="0" rIns="82949" bIns="106363" numCol="1" spcCol="1270" anchor="ctr" anchorCtr="0">
              <a:noAutofit/>
            </a:bodyPr>
            <a:lstStyle/>
            <a:p>
              <a:pPr marL="0" lvl="0" indent="0" algn="ctr" defTabSz="355600">
                <a:lnSpc>
                  <a:spcPct val="90000"/>
                </a:lnSpc>
                <a:spcBef>
                  <a:spcPct val="0"/>
                </a:spcBef>
                <a:spcAft>
                  <a:spcPct val="35000"/>
                </a:spcAft>
                <a:buNone/>
              </a:pPr>
              <a:endParaRPr lang="en-US" sz="1000" kern="1200"/>
            </a:p>
          </p:txBody>
        </p:sp>
        <p:sp>
          <p:nvSpPr>
            <p:cNvPr id="20" name="Freeform: Shape 19">
              <a:extLst>
                <a:ext uri="{FF2B5EF4-FFF2-40B4-BE49-F238E27FC236}">
                  <a16:creationId xmlns:a16="http://schemas.microsoft.com/office/drawing/2014/main" id="{E8A0C453-2C15-4404-A387-5111447C8108}"/>
                </a:ext>
              </a:extLst>
            </p:cNvPr>
            <p:cNvSpPr/>
            <p:nvPr/>
          </p:nvSpPr>
          <p:spPr>
            <a:xfrm>
              <a:off x="9097476" y="3499579"/>
              <a:ext cx="1672381" cy="1003428"/>
            </a:xfrm>
            <a:custGeom>
              <a:avLst/>
              <a:gdLst>
                <a:gd name="connsiteX0" fmla="*/ 0 w 1672381"/>
                <a:gd name="connsiteY0" fmla="*/ 100343 h 1003428"/>
                <a:gd name="connsiteX1" fmla="*/ 100343 w 1672381"/>
                <a:gd name="connsiteY1" fmla="*/ 0 h 1003428"/>
                <a:gd name="connsiteX2" fmla="*/ 1572038 w 1672381"/>
                <a:gd name="connsiteY2" fmla="*/ 0 h 1003428"/>
                <a:gd name="connsiteX3" fmla="*/ 1672381 w 1672381"/>
                <a:gd name="connsiteY3" fmla="*/ 100343 h 1003428"/>
                <a:gd name="connsiteX4" fmla="*/ 1672381 w 1672381"/>
                <a:gd name="connsiteY4" fmla="*/ 903085 h 1003428"/>
                <a:gd name="connsiteX5" fmla="*/ 1572038 w 1672381"/>
                <a:gd name="connsiteY5" fmla="*/ 1003428 h 1003428"/>
                <a:gd name="connsiteX6" fmla="*/ 100343 w 1672381"/>
                <a:gd name="connsiteY6" fmla="*/ 1003428 h 1003428"/>
                <a:gd name="connsiteX7" fmla="*/ 0 w 1672381"/>
                <a:gd name="connsiteY7" fmla="*/ 903085 h 1003428"/>
                <a:gd name="connsiteX8" fmla="*/ 0 w 1672381"/>
                <a:gd name="connsiteY8" fmla="*/ 100343 h 100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381" h="1003428">
                  <a:moveTo>
                    <a:pt x="0" y="100343"/>
                  </a:moveTo>
                  <a:cubicBezTo>
                    <a:pt x="0" y="44925"/>
                    <a:pt x="44925" y="0"/>
                    <a:pt x="100343" y="0"/>
                  </a:cubicBezTo>
                  <a:lnTo>
                    <a:pt x="1572038" y="0"/>
                  </a:lnTo>
                  <a:cubicBezTo>
                    <a:pt x="1627456" y="0"/>
                    <a:pt x="1672381" y="44925"/>
                    <a:pt x="1672381" y="100343"/>
                  </a:cubicBezTo>
                  <a:lnTo>
                    <a:pt x="1672381" y="903085"/>
                  </a:lnTo>
                  <a:cubicBezTo>
                    <a:pt x="1672381" y="958503"/>
                    <a:pt x="1627456" y="1003428"/>
                    <a:pt x="1572038" y="1003428"/>
                  </a:cubicBezTo>
                  <a:lnTo>
                    <a:pt x="100343" y="1003428"/>
                  </a:lnTo>
                  <a:cubicBezTo>
                    <a:pt x="44925" y="1003428"/>
                    <a:pt x="0" y="958503"/>
                    <a:pt x="0" y="903085"/>
                  </a:cubicBezTo>
                  <a:lnTo>
                    <a:pt x="0" y="1003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489" tIns="67489" rIns="67489" bIns="67489" numCol="1" spcCol="1270" anchor="ctr" anchorCtr="0">
              <a:noAutofit/>
            </a:bodyPr>
            <a:lstStyle/>
            <a:p>
              <a:pPr marL="0" lvl="0" indent="0" algn="ctr" defTabSz="444500">
                <a:lnSpc>
                  <a:spcPct val="90000"/>
                </a:lnSpc>
                <a:spcBef>
                  <a:spcPct val="0"/>
                </a:spcBef>
                <a:spcAft>
                  <a:spcPct val="35000"/>
                </a:spcAft>
                <a:buNone/>
              </a:pPr>
              <a:r>
                <a:rPr lang="en-US" sz="1100" kern="1200"/>
                <a:t>An updated prediction is generated from the weighted sum of the initial and subsequent model</a:t>
              </a:r>
            </a:p>
          </p:txBody>
        </p:sp>
        <p:sp>
          <p:nvSpPr>
            <p:cNvPr id="21" name="Freeform: Shape 20">
              <a:extLst>
                <a:ext uri="{FF2B5EF4-FFF2-40B4-BE49-F238E27FC236}">
                  <a16:creationId xmlns:a16="http://schemas.microsoft.com/office/drawing/2014/main" id="{293CD694-0CAB-4C32-804A-32F49D040614}"/>
                </a:ext>
              </a:extLst>
            </p:cNvPr>
            <p:cNvSpPr/>
            <p:nvPr/>
          </p:nvSpPr>
          <p:spPr>
            <a:xfrm>
              <a:off x="8595761" y="3793917"/>
              <a:ext cx="354545" cy="414751"/>
            </a:xfrm>
            <a:custGeom>
              <a:avLst/>
              <a:gdLst>
                <a:gd name="connsiteX0" fmla="*/ 0 w 354544"/>
                <a:gd name="connsiteY0" fmla="*/ 82950 h 414750"/>
                <a:gd name="connsiteX1" fmla="*/ 177272 w 354544"/>
                <a:gd name="connsiteY1" fmla="*/ 82950 h 414750"/>
                <a:gd name="connsiteX2" fmla="*/ 177272 w 354544"/>
                <a:gd name="connsiteY2" fmla="*/ 0 h 414750"/>
                <a:gd name="connsiteX3" fmla="*/ 354544 w 354544"/>
                <a:gd name="connsiteY3" fmla="*/ 207375 h 414750"/>
                <a:gd name="connsiteX4" fmla="*/ 177272 w 354544"/>
                <a:gd name="connsiteY4" fmla="*/ 414750 h 414750"/>
                <a:gd name="connsiteX5" fmla="*/ 177272 w 354544"/>
                <a:gd name="connsiteY5" fmla="*/ 331800 h 414750"/>
                <a:gd name="connsiteX6" fmla="*/ 0 w 354544"/>
                <a:gd name="connsiteY6" fmla="*/ 331800 h 414750"/>
                <a:gd name="connsiteX7" fmla="*/ 0 w 354544"/>
                <a:gd name="connsiteY7" fmla="*/ 82950 h 4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44" h="414750">
                  <a:moveTo>
                    <a:pt x="354544" y="331800"/>
                  </a:moveTo>
                  <a:lnTo>
                    <a:pt x="177272" y="331800"/>
                  </a:lnTo>
                  <a:lnTo>
                    <a:pt x="177272" y="414750"/>
                  </a:lnTo>
                  <a:lnTo>
                    <a:pt x="0" y="207375"/>
                  </a:lnTo>
                  <a:lnTo>
                    <a:pt x="177272" y="0"/>
                  </a:lnTo>
                  <a:lnTo>
                    <a:pt x="177272" y="82950"/>
                  </a:lnTo>
                  <a:lnTo>
                    <a:pt x="354544" y="82950"/>
                  </a:lnTo>
                  <a:lnTo>
                    <a:pt x="354544" y="33180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6363" tIns="82951" rIns="1" bIns="82950" numCol="1" spcCol="1270" anchor="ctr" anchorCtr="0">
              <a:noAutofit/>
            </a:bodyPr>
            <a:lstStyle/>
            <a:p>
              <a:pPr marL="0" lvl="0" indent="0" algn="ctr" defTabSz="355600">
                <a:lnSpc>
                  <a:spcPct val="90000"/>
                </a:lnSpc>
                <a:spcBef>
                  <a:spcPct val="0"/>
                </a:spcBef>
                <a:spcAft>
                  <a:spcPct val="35000"/>
                </a:spcAft>
                <a:buNone/>
              </a:pPr>
              <a:endParaRPr lang="en-US" sz="1000" kern="1200"/>
            </a:p>
          </p:txBody>
        </p:sp>
        <p:sp>
          <p:nvSpPr>
            <p:cNvPr id="22" name="Freeform: Shape 21">
              <a:extLst>
                <a:ext uri="{FF2B5EF4-FFF2-40B4-BE49-F238E27FC236}">
                  <a16:creationId xmlns:a16="http://schemas.microsoft.com/office/drawing/2014/main" id="{FB804E74-E1E5-45D0-84B4-8C0199D16126}"/>
                </a:ext>
              </a:extLst>
            </p:cNvPr>
            <p:cNvSpPr/>
            <p:nvPr/>
          </p:nvSpPr>
          <p:spPr>
            <a:xfrm>
              <a:off x="6756142" y="3499579"/>
              <a:ext cx="1672381" cy="1003428"/>
            </a:xfrm>
            <a:custGeom>
              <a:avLst/>
              <a:gdLst>
                <a:gd name="connsiteX0" fmla="*/ 0 w 1672381"/>
                <a:gd name="connsiteY0" fmla="*/ 100343 h 1003428"/>
                <a:gd name="connsiteX1" fmla="*/ 100343 w 1672381"/>
                <a:gd name="connsiteY1" fmla="*/ 0 h 1003428"/>
                <a:gd name="connsiteX2" fmla="*/ 1572038 w 1672381"/>
                <a:gd name="connsiteY2" fmla="*/ 0 h 1003428"/>
                <a:gd name="connsiteX3" fmla="*/ 1672381 w 1672381"/>
                <a:gd name="connsiteY3" fmla="*/ 100343 h 1003428"/>
                <a:gd name="connsiteX4" fmla="*/ 1672381 w 1672381"/>
                <a:gd name="connsiteY4" fmla="*/ 903085 h 1003428"/>
                <a:gd name="connsiteX5" fmla="*/ 1572038 w 1672381"/>
                <a:gd name="connsiteY5" fmla="*/ 1003428 h 1003428"/>
                <a:gd name="connsiteX6" fmla="*/ 100343 w 1672381"/>
                <a:gd name="connsiteY6" fmla="*/ 1003428 h 1003428"/>
                <a:gd name="connsiteX7" fmla="*/ 0 w 1672381"/>
                <a:gd name="connsiteY7" fmla="*/ 903085 h 1003428"/>
                <a:gd name="connsiteX8" fmla="*/ 0 w 1672381"/>
                <a:gd name="connsiteY8" fmla="*/ 100343 h 100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381" h="1003428">
                  <a:moveTo>
                    <a:pt x="0" y="100343"/>
                  </a:moveTo>
                  <a:cubicBezTo>
                    <a:pt x="0" y="44925"/>
                    <a:pt x="44925" y="0"/>
                    <a:pt x="100343" y="0"/>
                  </a:cubicBezTo>
                  <a:lnTo>
                    <a:pt x="1572038" y="0"/>
                  </a:lnTo>
                  <a:cubicBezTo>
                    <a:pt x="1627456" y="0"/>
                    <a:pt x="1672381" y="44925"/>
                    <a:pt x="1672381" y="100343"/>
                  </a:cubicBezTo>
                  <a:lnTo>
                    <a:pt x="1672381" y="903085"/>
                  </a:lnTo>
                  <a:cubicBezTo>
                    <a:pt x="1672381" y="958503"/>
                    <a:pt x="1627456" y="1003428"/>
                    <a:pt x="1572038" y="1003428"/>
                  </a:cubicBezTo>
                  <a:lnTo>
                    <a:pt x="100343" y="1003428"/>
                  </a:lnTo>
                  <a:cubicBezTo>
                    <a:pt x="44925" y="1003428"/>
                    <a:pt x="0" y="958503"/>
                    <a:pt x="0" y="903085"/>
                  </a:cubicBezTo>
                  <a:lnTo>
                    <a:pt x="0" y="1003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489" tIns="67489" rIns="67489" bIns="67489" numCol="1" spcCol="1270" anchor="ctr" anchorCtr="0">
              <a:noAutofit/>
            </a:bodyPr>
            <a:lstStyle/>
            <a:p>
              <a:pPr marL="0" lvl="0" indent="0" algn="ctr" defTabSz="444500">
                <a:lnSpc>
                  <a:spcPct val="90000"/>
                </a:lnSpc>
                <a:spcBef>
                  <a:spcPct val="0"/>
                </a:spcBef>
                <a:spcAft>
                  <a:spcPct val="35000"/>
                </a:spcAft>
                <a:buNone/>
              </a:pPr>
              <a:r>
                <a:rPr lang="en-US" sz="1100" kern="1200" dirty="0"/>
                <a:t>Repeat steps 2 and 3 until a sufficiency threshold is met</a:t>
              </a:r>
            </a:p>
          </p:txBody>
        </p:sp>
        <p:sp>
          <p:nvSpPr>
            <p:cNvPr id="23" name="Freeform: Shape 22">
              <a:extLst>
                <a:ext uri="{FF2B5EF4-FFF2-40B4-BE49-F238E27FC236}">
                  <a16:creationId xmlns:a16="http://schemas.microsoft.com/office/drawing/2014/main" id="{03360898-AB20-43E3-BBF2-8CD2FC48689F}"/>
                </a:ext>
              </a:extLst>
            </p:cNvPr>
            <p:cNvSpPr/>
            <p:nvPr/>
          </p:nvSpPr>
          <p:spPr>
            <a:xfrm>
              <a:off x="7384957" y="4650178"/>
              <a:ext cx="414750" cy="354544"/>
            </a:xfrm>
            <a:custGeom>
              <a:avLst/>
              <a:gdLst>
                <a:gd name="connsiteX0" fmla="*/ 0 w 354544"/>
                <a:gd name="connsiteY0" fmla="*/ 82950 h 414750"/>
                <a:gd name="connsiteX1" fmla="*/ 177272 w 354544"/>
                <a:gd name="connsiteY1" fmla="*/ 82950 h 414750"/>
                <a:gd name="connsiteX2" fmla="*/ 177272 w 354544"/>
                <a:gd name="connsiteY2" fmla="*/ 0 h 414750"/>
                <a:gd name="connsiteX3" fmla="*/ 354544 w 354544"/>
                <a:gd name="connsiteY3" fmla="*/ 207375 h 414750"/>
                <a:gd name="connsiteX4" fmla="*/ 177272 w 354544"/>
                <a:gd name="connsiteY4" fmla="*/ 414750 h 414750"/>
                <a:gd name="connsiteX5" fmla="*/ 177272 w 354544"/>
                <a:gd name="connsiteY5" fmla="*/ 331800 h 414750"/>
                <a:gd name="connsiteX6" fmla="*/ 0 w 354544"/>
                <a:gd name="connsiteY6" fmla="*/ 331800 h 414750"/>
                <a:gd name="connsiteX7" fmla="*/ 0 w 354544"/>
                <a:gd name="connsiteY7" fmla="*/ 82950 h 4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544" h="414750">
                  <a:moveTo>
                    <a:pt x="283635" y="0"/>
                  </a:moveTo>
                  <a:lnTo>
                    <a:pt x="283635" y="207375"/>
                  </a:lnTo>
                  <a:lnTo>
                    <a:pt x="354544" y="207375"/>
                  </a:lnTo>
                  <a:lnTo>
                    <a:pt x="177272" y="414750"/>
                  </a:lnTo>
                  <a:lnTo>
                    <a:pt x="0" y="207375"/>
                  </a:lnTo>
                  <a:lnTo>
                    <a:pt x="70909" y="207375"/>
                  </a:lnTo>
                  <a:lnTo>
                    <a:pt x="70909" y="0"/>
                  </a:lnTo>
                  <a:lnTo>
                    <a:pt x="283635"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82951" tIns="0" rIns="82949" bIns="106363" numCol="1" spcCol="1270" anchor="ctr" anchorCtr="0">
              <a:noAutofit/>
            </a:bodyPr>
            <a:lstStyle/>
            <a:p>
              <a:pPr marL="0" lvl="0" indent="0" algn="ctr" defTabSz="355600">
                <a:lnSpc>
                  <a:spcPct val="90000"/>
                </a:lnSpc>
                <a:spcBef>
                  <a:spcPct val="0"/>
                </a:spcBef>
                <a:spcAft>
                  <a:spcPct val="35000"/>
                </a:spcAft>
                <a:buNone/>
              </a:pPr>
              <a:endParaRPr lang="en-US" sz="1000" kern="1200"/>
            </a:p>
          </p:txBody>
        </p:sp>
        <p:sp>
          <p:nvSpPr>
            <p:cNvPr id="24" name="Freeform: Shape 23">
              <a:extLst>
                <a:ext uri="{FF2B5EF4-FFF2-40B4-BE49-F238E27FC236}">
                  <a16:creationId xmlns:a16="http://schemas.microsoft.com/office/drawing/2014/main" id="{30988B43-B6DD-465E-97E5-8B007142C0D8}"/>
                </a:ext>
              </a:extLst>
            </p:cNvPr>
            <p:cNvSpPr/>
            <p:nvPr/>
          </p:nvSpPr>
          <p:spPr>
            <a:xfrm>
              <a:off x="6756142" y="5171961"/>
              <a:ext cx="1672381" cy="1003428"/>
            </a:xfrm>
            <a:custGeom>
              <a:avLst/>
              <a:gdLst>
                <a:gd name="connsiteX0" fmla="*/ 0 w 1672381"/>
                <a:gd name="connsiteY0" fmla="*/ 100343 h 1003428"/>
                <a:gd name="connsiteX1" fmla="*/ 100343 w 1672381"/>
                <a:gd name="connsiteY1" fmla="*/ 0 h 1003428"/>
                <a:gd name="connsiteX2" fmla="*/ 1572038 w 1672381"/>
                <a:gd name="connsiteY2" fmla="*/ 0 h 1003428"/>
                <a:gd name="connsiteX3" fmla="*/ 1672381 w 1672381"/>
                <a:gd name="connsiteY3" fmla="*/ 100343 h 1003428"/>
                <a:gd name="connsiteX4" fmla="*/ 1672381 w 1672381"/>
                <a:gd name="connsiteY4" fmla="*/ 903085 h 1003428"/>
                <a:gd name="connsiteX5" fmla="*/ 1572038 w 1672381"/>
                <a:gd name="connsiteY5" fmla="*/ 1003428 h 1003428"/>
                <a:gd name="connsiteX6" fmla="*/ 100343 w 1672381"/>
                <a:gd name="connsiteY6" fmla="*/ 1003428 h 1003428"/>
                <a:gd name="connsiteX7" fmla="*/ 0 w 1672381"/>
                <a:gd name="connsiteY7" fmla="*/ 903085 h 1003428"/>
                <a:gd name="connsiteX8" fmla="*/ 0 w 1672381"/>
                <a:gd name="connsiteY8" fmla="*/ 100343 h 100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381" h="1003428">
                  <a:moveTo>
                    <a:pt x="0" y="100343"/>
                  </a:moveTo>
                  <a:cubicBezTo>
                    <a:pt x="0" y="44925"/>
                    <a:pt x="44925" y="0"/>
                    <a:pt x="100343" y="0"/>
                  </a:cubicBezTo>
                  <a:lnTo>
                    <a:pt x="1572038" y="0"/>
                  </a:lnTo>
                  <a:cubicBezTo>
                    <a:pt x="1627456" y="0"/>
                    <a:pt x="1672381" y="44925"/>
                    <a:pt x="1672381" y="100343"/>
                  </a:cubicBezTo>
                  <a:lnTo>
                    <a:pt x="1672381" y="903085"/>
                  </a:lnTo>
                  <a:cubicBezTo>
                    <a:pt x="1672381" y="958503"/>
                    <a:pt x="1627456" y="1003428"/>
                    <a:pt x="1572038" y="1003428"/>
                  </a:cubicBezTo>
                  <a:lnTo>
                    <a:pt x="100343" y="1003428"/>
                  </a:lnTo>
                  <a:cubicBezTo>
                    <a:pt x="44925" y="1003428"/>
                    <a:pt x="0" y="958503"/>
                    <a:pt x="0" y="903085"/>
                  </a:cubicBezTo>
                  <a:lnTo>
                    <a:pt x="0" y="1003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489" tIns="67489" rIns="67489" bIns="67489" numCol="1" spcCol="1270" anchor="ctr" anchorCtr="0">
              <a:noAutofit/>
            </a:bodyPr>
            <a:lstStyle/>
            <a:p>
              <a:pPr marL="0" lvl="0" indent="0" algn="ctr" defTabSz="444500">
                <a:lnSpc>
                  <a:spcPct val="90000"/>
                </a:lnSpc>
                <a:spcBef>
                  <a:spcPct val="0"/>
                </a:spcBef>
                <a:spcAft>
                  <a:spcPct val="35000"/>
                </a:spcAft>
                <a:buNone/>
              </a:pPr>
              <a:r>
                <a:rPr lang="en-US" sz="1100" kern="1200" dirty="0"/>
                <a:t>Develop consensus estimate as weighted sum of models. Sequence of weights is called the “learning rate” or the “shrinkage” rate of the algorithm.</a:t>
              </a:r>
            </a:p>
          </p:txBody>
        </p:sp>
        <p:sp>
          <p:nvSpPr>
            <p:cNvPr id="14" name="Arrow: Left 13">
              <a:extLst>
                <a:ext uri="{FF2B5EF4-FFF2-40B4-BE49-F238E27FC236}">
                  <a16:creationId xmlns:a16="http://schemas.microsoft.com/office/drawing/2014/main" id="{764765FD-2655-461B-88C8-F611D64A7968}"/>
                </a:ext>
              </a:extLst>
            </p:cNvPr>
            <p:cNvSpPr/>
            <p:nvPr/>
          </p:nvSpPr>
          <p:spPr>
            <a:xfrm rot="7904519">
              <a:off x="8485139" y="2910420"/>
              <a:ext cx="616962" cy="452506"/>
            </a:xfrm>
            <a:prstGeom prst="leftArrow">
              <a:avLst/>
            </a:prstGeom>
            <a:solidFill>
              <a:srgbClr val="4472C4">
                <a:tint val="60000"/>
                <a:hueOff val="0"/>
                <a:satOff val="0"/>
                <a:lumOff val="0"/>
                <a:alphaOff val="0"/>
              </a:srgbClr>
            </a:solidFill>
            <a:ln>
              <a:noFill/>
            </a:ln>
            <a:effectLst/>
          </p:spPr>
          <p:txBody>
            <a:bodyPr spcFirstLastPara="0" vert="horz" wrap="square" lIns="0" tIns="0" rIns="0" bIns="0" numCol="1" spcCol="1270" anchor="ctr" anchorCtr="0">
              <a:noAutofit/>
            </a:bodyPr>
            <a:lstStyle/>
            <a:p>
              <a:endParaRPr lang="en-US" sz="2400"/>
            </a:p>
          </p:txBody>
        </p:sp>
      </p:grpSp>
    </p:spTree>
    <p:extLst>
      <p:ext uri="{BB962C8B-B14F-4D97-AF65-F5344CB8AC3E}">
        <p14:creationId xmlns:p14="http://schemas.microsoft.com/office/powerpoint/2010/main" val="69940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342B51D-83DC-4264-8F3A-A626293C72B4}"/>
              </a:ext>
            </a:extLst>
          </p:cNvPr>
          <p:cNvGrpSpPr/>
          <p:nvPr/>
        </p:nvGrpSpPr>
        <p:grpSpPr>
          <a:xfrm>
            <a:off x="4263283" y="559690"/>
            <a:ext cx="7247704" cy="5780419"/>
            <a:chOff x="2340433" y="304049"/>
            <a:chExt cx="7795696" cy="6217471"/>
          </a:xfrm>
        </p:grpSpPr>
        <p:pic>
          <p:nvPicPr>
            <p:cNvPr id="5" name="Picture 4">
              <a:extLst>
                <a:ext uri="{FF2B5EF4-FFF2-40B4-BE49-F238E27FC236}">
                  <a16:creationId xmlns:a16="http://schemas.microsoft.com/office/drawing/2014/main" id="{D5B45DEE-FA4C-45E8-8E22-69D89CCB15EF}"/>
                </a:ext>
              </a:extLst>
            </p:cNvPr>
            <p:cNvPicPr>
              <a:picLocks noChangeAspect="1"/>
            </p:cNvPicPr>
            <p:nvPr/>
          </p:nvPicPr>
          <p:blipFill>
            <a:blip r:embed="rId2"/>
            <a:stretch>
              <a:fillRect/>
            </a:stretch>
          </p:blipFill>
          <p:spPr>
            <a:xfrm>
              <a:off x="2340433" y="304049"/>
              <a:ext cx="3803473" cy="3045120"/>
            </a:xfrm>
            <a:prstGeom prst="rect">
              <a:avLst/>
            </a:prstGeom>
          </p:spPr>
        </p:pic>
        <p:pic>
          <p:nvPicPr>
            <p:cNvPr id="6" name="Picture 5">
              <a:extLst>
                <a:ext uri="{FF2B5EF4-FFF2-40B4-BE49-F238E27FC236}">
                  <a16:creationId xmlns:a16="http://schemas.microsoft.com/office/drawing/2014/main" id="{A9CD9FBB-12E8-4F58-876F-F4417C42EDA5}"/>
                </a:ext>
              </a:extLst>
            </p:cNvPr>
            <p:cNvPicPr>
              <a:picLocks noChangeAspect="1"/>
            </p:cNvPicPr>
            <p:nvPr/>
          </p:nvPicPr>
          <p:blipFill>
            <a:blip r:embed="rId3"/>
            <a:stretch>
              <a:fillRect/>
            </a:stretch>
          </p:blipFill>
          <p:spPr>
            <a:xfrm>
              <a:off x="6247947" y="304049"/>
              <a:ext cx="3888182" cy="3045120"/>
            </a:xfrm>
            <a:prstGeom prst="rect">
              <a:avLst/>
            </a:prstGeom>
          </p:spPr>
        </p:pic>
        <p:pic>
          <p:nvPicPr>
            <p:cNvPr id="7" name="Picture 6">
              <a:extLst>
                <a:ext uri="{FF2B5EF4-FFF2-40B4-BE49-F238E27FC236}">
                  <a16:creationId xmlns:a16="http://schemas.microsoft.com/office/drawing/2014/main" id="{1867A621-CE80-4412-8B0D-5FCF6EC83E71}"/>
                </a:ext>
              </a:extLst>
            </p:cNvPr>
            <p:cNvPicPr>
              <a:picLocks noChangeAspect="1"/>
            </p:cNvPicPr>
            <p:nvPr/>
          </p:nvPicPr>
          <p:blipFill>
            <a:blip r:embed="rId4"/>
            <a:stretch>
              <a:fillRect/>
            </a:stretch>
          </p:blipFill>
          <p:spPr>
            <a:xfrm>
              <a:off x="2340433" y="3471802"/>
              <a:ext cx="3796311" cy="3045120"/>
            </a:xfrm>
            <a:prstGeom prst="rect">
              <a:avLst/>
            </a:prstGeom>
          </p:spPr>
        </p:pic>
        <p:pic>
          <p:nvPicPr>
            <p:cNvPr id="10" name="Picture 9">
              <a:extLst>
                <a:ext uri="{FF2B5EF4-FFF2-40B4-BE49-F238E27FC236}">
                  <a16:creationId xmlns:a16="http://schemas.microsoft.com/office/drawing/2014/main" id="{8F40D3E6-150C-4C7A-ABBD-C393E35E1B4D}"/>
                </a:ext>
              </a:extLst>
            </p:cNvPr>
            <p:cNvPicPr>
              <a:picLocks noChangeAspect="1"/>
            </p:cNvPicPr>
            <p:nvPr/>
          </p:nvPicPr>
          <p:blipFill>
            <a:blip r:embed="rId5"/>
            <a:stretch>
              <a:fillRect/>
            </a:stretch>
          </p:blipFill>
          <p:spPr>
            <a:xfrm>
              <a:off x="6247947" y="3471802"/>
              <a:ext cx="3888182" cy="3049718"/>
            </a:xfrm>
            <a:prstGeom prst="rect">
              <a:avLst/>
            </a:prstGeom>
          </p:spPr>
        </p:pic>
      </p:grpSp>
      <p:graphicFrame>
        <p:nvGraphicFramePr>
          <p:cNvPr id="14" name="Content Placeholder 13">
            <a:extLst>
              <a:ext uri="{FF2B5EF4-FFF2-40B4-BE49-F238E27FC236}">
                <a16:creationId xmlns:a16="http://schemas.microsoft.com/office/drawing/2014/main" id="{E70CEA88-A0F8-4540-878D-961E32B04FF3}"/>
              </a:ext>
            </a:extLst>
          </p:cNvPr>
          <p:cNvGraphicFramePr>
            <a:graphicFrameLocks noGrp="1"/>
          </p:cNvGraphicFramePr>
          <p:nvPr>
            <p:ph idx="1"/>
            <p:extLst>
              <p:ext uri="{D42A27DB-BD31-4B8C-83A1-F6EECF244321}">
                <p14:modId xmlns:p14="http://schemas.microsoft.com/office/powerpoint/2010/main" val="2881287319"/>
              </p:ext>
            </p:extLst>
          </p:nvPr>
        </p:nvGraphicFramePr>
        <p:xfrm>
          <a:off x="785948" y="1108330"/>
          <a:ext cx="3014849"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TextBox 7">
            <a:extLst>
              <a:ext uri="{FF2B5EF4-FFF2-40B4-BE49-F238E27FC236}">
                <a16:creationId xmlns:a16="http://schemas.microsoft.com/office/drawing/2014/main" id="{AFC323D2-934E-433F-A7F1-22236CEE92FF}"/>
              </a:ext>
            </a:extLst>
          </p:cNvPr>
          <p:cNvSpPr txBox="1"/>
          <p:nvPr/>
        </p:nvSpPr>
        <p:spPr>
          <a:xfrm>
            <a:off x="172964" y="5920335"/>
            <a:ext cx="1123321" cy="830997"/>
          </a:xfrm>
          <a:prstGeom prst="rect">
            <a:avLst/>
          </a:prstGeom>
          <a:noFill/>
        </p:spPr>
        <p:txBody>
          <a:bodyPr wrap="none" rtlCol="0">
            <a:spAutoFit/>
          </a:bodyPr>
          <a:lstStyle/>
          <a:p>
            <a:r>
              <a:rPr lang="en-US" sz="1600" b="1" dirty="0">
                <a:latin typeface="+mj-lt"/>
              </a:rPr>
              <a:t>R packages:</a:t>
            </a:r>
          </a:p>
          <a:p>
            <a:r>
              <a:rPr lang="en-US" sz="1600" dirty="0">
                <a:latin typeface="+mj-lt"/>
                <a:cs typeface="Courier New" panose="02070309020205020404" pitchFamily="49" charset="0"/>
              </a:rPr>
              <a:t>caret</a:t>
            </a:r>
          </a:p>
          <a:p>
            <a:r>
              <a:rPr lang="en-US" sz="1600" dirty="0" err="1">
                <a:latin typeface="+mj-lt"/>
                <a:cs typeface="Courier New" panose="02070309020205020404" pitchFamily="49" charset="0"/>
              </a:rPr>
              <a:t>xgboost</a:t>
            </a:r>
            <a:endParaRPr lang="en-US" sz="1600" dirty="0">
              <a:latin typeface="+mj-lt"/>
              <a:cs typeface="Courier New" panose="02070309020205020404" pitchFamily="49" charset="0"/>
            </a:endParaRPr>
          </a:p>
        </p:txBody>
      </p:sp>
    </p:spTree>
    <p:extLst>
      <p:ext uri="{BB962C8B-B14F-4D97-AF65-F5344CB8AC3E}">
        <p14:creationId xmlns:p14="http://schemas.microsoft.com/office/powerpoint/2010/main" val="238156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C534C1-7C3A-4924-977B-7DCD26F34FE6}"/>
              </a:ext>
            </a:extLst>
          </p:cNvPr>
          <p:cNvPicPr>
            <a:picLocks noChangeAspect="1"/>
          </p:cNvPicPr>
          <p:nvPr/>
        </p:nvPicPr>
        <p:blipFill>
          <a:blip r:embed="rId2"/>
          <a:stretch>
            <a:fillRect/>
          </a:stretch>
        </p:blipFill>
        <p:spPr>
          <a:xfrm>
            <a:off x="6704628" y="383627"/>
            <a:ext cx="4847974" cy="6090745"/>
          </a:xfrm>
          <a:prstGeom prst="rect">
            <a:avLst/>
          </a:prstGeom>
        </p:spPr>
      </p:pic>
      <p:sp>
        <p:nvSpPr>
          <p:cNvPr id="4" name="Title 3">
            <a:extLst>
              <a:ext uri="{FF2B5EF4-FFF2-40B4-BE49-F238E27FC236}">
                <a16:creationId xmlns:a16="http://schemas.microsoft.com/office/drawing/2014/main" id="{9A355032-4E18-43DA-9CB0-1CC624D4C200}"/>
              </a:ext>
            </a:extLst>
          </p:cNvPr>
          <p:cNvSpPr>
            <a:spLocks noGrp="1"/>
          </p:cNvSpPr>
          <p:nvPr>
            <p:ph type="title"/>
          </p:nvPr>
        </p:nvSpPr>
        <p:spPr>
          <a:xfrm>
            <a:off x="498566" y="123324"/>
            <a:ext cx="5155039" cy="1325563"/>
          </a:xfrm>
        </p:spPr>
        <p:txBody>
          <a:bodyPr/>
          <a:lstStyle/>
          <a:p>
            <a:r>
              <a:rPr lang="en-US" dirty="0"/>
              <a:t>Feature Importance</a:t>
            </a:r>
          </a:p>
        </p:txBody>
      </p:sp>
      <p:graphicFrame>
        <p:nvGraphicFramePr>
          <p:cNvPr id="8" name="Content Placeholder 7">
            <a:extLst>
              <a:ext uri="{FF2B5EF4-FFF2-40B4-BE49-F238E27FC236}">
                <a16:creationId xmlns:a16="http://schemas.microsoft.com/office/drawing/2014/main" id="{C91C1F4C-6368-4C66-8839-DA56FF9C1C70}"/>
              </a:ext>
            </a:extLst>
          </p:cNvPr>
          <p:cNvGraphicFramePr>
            <a:graphicFrameLocks noGrp="1"/>
          </p:cNvGraphicFramePr>
          <p:nvPr>
            <p:ph idx="1"/>
            <p:extLst>
              <p:ext uri="{D42A27DB-BD31-4B8C-83A1-F6EECF244321}">
                <p14:modId xmlns:p14="http://schemas.microsoft.com/office/powerpoint/2010/main" val="4194048367"/>
              </p:ext>
            </p:extLst>
          </p:nvPr>
        </p:nvGraphicFramePr>
        <p:xfrm>
          <a:off x="903950" y="1584310"/>
          <a:ext cx="4911634" cy="3997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eft Brace 8">
            <a:extLst>
              <a:ext uri="{FF2B5EF4-FFF2-40B4-BE49-F238E27FC236}">
                <a16:creationId xmlns:a16="http://schemas.microsoft.com/office/drawing/2014/main" id="{5D18C1D3-E0EC-4F0A-801F-C199327A1DC8}"/>
              </a:ext>
            </a:extLst>
          </p:cNvPr>
          <p:cNvSpPr/>
          <p:nvPr/>
        </p:nvSpPr>
        <p:spPr>
          <a:xfrm rot="10800000">
            <a:off x="7965440" y="2692400"/>
            <a:ext cx="381000" cy="3361646"/>
          </a:xfrm>
          <a:prstGeom prst="lef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AC822C4-7AE8-45AD-AFCE-E2BCD8BB26C1}"/>
              </a:ext>
            </a:extLst>
          </p:cNvPr>
          <p:cNvSpPr txBox="1"/>
          <p:nvPr/>
        </p:nvSpPr>
        <p:spPr>
          <a:xfrm>
            <a:off x="8575041" y="4109720"/>
            <a:ext cx="2352040" cy="646331"/>
          </a:xfrm>
          <a:prstGeom prst="rect">
            <a:avLst/>
          </a:prstGeom>
          <a:noFill/>
        </p:spPr>
        <p:txBody>
          <a:bodyPr wrap="square" rtlCol="0">
            <a:spAutoFit/>
          </a:bodyPr>
          <a:lstStyle/>
          <a:p>
            <a:r>
              <a:rPr lang="en-US" dirty="0">
                <a:solidFill>
                  <a:srgbClr val="C00000"/>
                </a:solidFill>
              </a:rPr>
              <a:t>Most of these variables are false targets</a:t>
            </a:r>
          </a:p>
        </p:txBody>
      </p:sp>
    </p:spTree>
    <p:extLst>
      <p:ext uri="{BB962C8B-B14F-4D97-AF65-F5344CB8AC3E}">
        <p14:creationId xmlns:p14="http://schemas.microsoft.com/office/powerpoint/2010/main" val="3857267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Dependence</a:t>
            </a:r>
          </a:p>
        </p:txBody>
      </p:sp>
      <p:sp>
        <p:nvSpPr>
          <p:cNvPr id="7" name="Content Placeholder 6">
            <a:extLst>
              <a:ext uri="{FF2B5EF4-FFF2-40B4-BE49-F238E27FC236}">
                <a16:creationId xmlns:a16="http://schemas.microsoft.com/office/drawing/2014/main" id="{B480B8FA-977D-47FC-9F31-70201974D861}"/>
              </a:ext>
            </a:extLst>
          </p:cNvPr>
          <p:cNvSpPr>
            <a:spLocks noGrp="1"/>
          </p:cNvSpPr>
          <p:nvPr>
            <p:ph idx="1"/>
          </p:nvPr>
        </p:nvSpPr>
        <p:spPr>
          <a:xfrm>
            <a:off x="838200" y="1825625"/>
            <a:ext cx="3860968" cy="4351338"/>
          </a:xfrm>
        </p:spPr>
        <p:txBody>
          <a:bodyPr>
            <a:normAutofit fontScale="92500" lnSpcReduction="20000"/>
          </a:bodyPr>
          <a:lstStyle/>
          <a:p>
            <a:r>
              <a:rPr lang="en-US" dirty="0">
                <a:latin typeface="+mj-lt"/>
              </a:rPr>
              <a:t>Hard to interpret ensemble models (“black box” problem).</a:t>
            </a:r>
          </a:p>
          <a:p>
            <a:r>
              <a:rPr lang="en-US" dirty="0">
                <a:latin typeface="+mj-lt"/>
              </a:rPr>
              <a:t>Can we relate back to the original functional approximation problem?</a:t>
            </a:r>
          </a:p>
          <a:p>
            <a:r>
              <a:rPr lang="en-US" dirty="0">
                <a:latin typeface="+mj-lt"/>
              </a:rPr>
              <a:t>SHAP (Shapley) values look at the contribution of each predictor to the overall prediction at different values, conditional on other predictors.</a:t>
            </a:r>
          </a:p>
        </p:txBody>
      </p:sp>
      <p:pic>
        <p:nvPicPr>
          <p:cNvPr id="3" name="Picture 2">
            <a:extLst>
              <a:ext uri="{FF2B5EF4-FFF2-40B4-BE49-F238E27FC236}">
                <a16:creationId xmlns:a16="http://schemas.microsoft.com/office/drawing/2014/main" id="{BEF77665-E018-457A-9C7E-921FFD587506}"/>
              </a:ext>
            </a:extLst>
          </p:cNvPr>
          <p:cNvPicPr>
            <a:picLocks noChangeAspect="1"/>
          </p:cNvPicPr>
          <p:nvPr/>
        </p:nvPicPr>
        <p:blipFill>
          <a:blip r:embed="rId2"/>
          <a:stretch>
            <a:fillRect/>
          </a:stretch>
        </p:blipFill>
        <p:spPr>
          <a:xfrm>
            <a:off x="5056451" y="1690688"/>
            <a:ext cx="6673366" cy="4438400"/>
          </a:xfrm>
          <a:prstGeom prst="rect">
            <a:avLst/>
          </a:prstGeom>
        </p:spPr>
      </p:pic>
    </p:spTree>
    <p:extLst>
      <p:ext uri="{BB962C8B-B14F-4D97-AF65-F5344CB8AC3E}">
        <p14:creationId xmlns:p14="http://schemas.microsoft.com/office/powerpoint/2010/main" val="1351150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036036AC-EBAA-4E10-9A0C-F71A84E16C32}"/>
              </a:ext>
            </a:extLst>
          </p:cNvPr>
          <p:cNvGrpSpPr/>
          <p:nvPr/>
        </p:nvGrpSpPr>
        <p:grpSpPr>
          <a:xfrm>
            <a:off x="1901962" y="360313"/>
            <a:ext cx="9472065" cy="6327232"/>
            <a:chOff x="1901962" y="360313"/>
            <a:chExt cx="9472065" cy="6327232"/>
          </a:xfrm>
        </p:grpSpPr>
        <p:pic>
          <p:nvPicPr>
            <p:cNvPr id="15" name="Picture 14">
              <a:extLst>
                <a:ext uri="{FF2B5EF4-FFF2-40B4-BE49-F238E27FC236}">
                  <a16:creationId xmlns:a16="http://schemas.microsoft.com/office/drawing/2014/main" id="{BDF7FE1F-8F47-47C7-9ABC-9E67A1C657B5}"/>
                </a:ext>
              </a:extLst>
            </p:cNvPr>
            <p:cNvPicPr>
              <a:picLocks noChangeAspect="1"/>
            </p:cNvPicPr>
            <p:nvPr/>
          </p:nvPicPr>
          <p:blipFill>
            <a:blip r:embed="rId2"/>
            <a:stretch>
              <a:fillRect/>
            </a:stretch>
          </p:blipFill>
          <p:spPr>
            <a:xfrm>
              <a:off x="1902488" y="360313"/>
              <a:ext cx="3138521" cy="3163616"/>
            </a:xfrm>
            <a:prstGeom prst="rect">
              <a:avLst/>
            </a:prstGeom>
          </p:spPr>
        </p:pic>
        <p:pic>
          <p:nvPicPr>
            <p:cNvPr id="16" name="Picture 15">
              <a:extLst>
                <a:ext uri="{FF2B5EF4-FFF2-40B4-BE49-F238E27FC236}">
                  <a16:creationId xmlns:a16="http://schemas.microsoft.com/office/drawing/2014/main" id="{DEE99943-E0C4-47E2-A8BC-952D04033C6A}"/>
                </a:ext>
              </a:extLst>
            </p:cNvPr>
            <p:cNvPicPr>
              <a:picLocks noChangeAspect="1"/>
            </p:cNvPicPr>
            <p:nvPr/>
          </p:nvPicPr>
          <p:blipFill>
            <a:blip r:embed="rId3"/>
            <a:stretch>
              <a:fillRect/>
            </a:stretch>
          </p:blipFill>
          <p:spPr>
            <a:xfrm>
              <a:off x="5035227" y="360314"/>
              <a:ext cx="3183461" cy="3163615"/>
            </a:xfrm>
            <a:prstGeom prst="rect">
              <a:avLst/>
            </a:prstGeom>
          </p:spPr>
        </p:pic>
        <p:pic>
          <p:nvPicPr>
            <p:cNvPr id="17" name="Picture 16">
              <a:extLst>
                <a:ext uri="{FF2B5EF4-FFF2-40B4-BE49-F238E27FC236}">
                  <a16:creationId xmlns:a16="http://schemas.microsoft.com/office/drawing/2014/main" id="{D045DB5D-8DA6-457C-A5BD-F96E8AB990D3}"/>
                </a:ext>
              </a:extLst>
            </p:cNvPr>
            <p:cNvPicPr>
              <a:picLocks noChangeAspect="1"/>
            </p:cNvPicPr>
            <p:nvPr/>
          </p:nvPicPr>
          <p:blipFill>
            <a:blip r:embed="rId4"/>
            <a:stretch>
              <a:fillRect/>
            </a:stretch>
          </p:blipFill>
          <p:spPr>
            <a:xfrm>
              <a:off x="1901962" y="3523930"/>
              <a:ext cx="3160594" cy="3163615"/>
            </a:xfrm>
            <a:prstGeom prst="rect">
              <a:avLst/>
            </a:prstGeom>
          </p:spPr>
        </p:pic>
        <p:pic>
          <p:nvPicPr>
            <p:cNvPr id="18" name="Picture 17">
              <a:extLst>
                <a:ext uri="{FF2B5EF4-FFF2-40B4-BE49-F238E27FC236}">
                  <a16:creationId xmlns:a16="http://schemas.microsoft.com/office/drawing/2014/main" id="{9A14AED1-6B51-4B63-A1E8-CE2DD5BF2270}"/>
                </a:ext>
              </a:extLst>
            </p:cNvPr>
            <p:cNvPicPr>
              <a:picLocks noChangeAspect="1"/>
            </p:cNvPicPr>
            <p:nvPr/>
          </p:nvPicPr>
          <p:blipFill>
            <a:blip r:embed="rId5"/>
            <a:stretch>
              <a:fillRect/>
            </a:stretch>
          </p:blipFill>
          <p:spPr>
            <a:xfrm>
              <a:off x="5052046" y="3523929"/>
              <a:ext cx="3166643" cy="3163615"/>
            </a:xfrm>
            <a:prstGeom prst="rect">
              <a:avLst/>
            </a:prstGeom>
          </p:spPr>
        </p:pic>
        <p:pic>
          <p:nvPicPr>
            <p:cNvPr id="20" name="Picture 19">
              <a:extLst>
                <a:ext uri="{FF2B5EF4-FFF2-40B4-BE49-F238E27FC236}">
                  <a16:creationId xmlns:a16="http://schemas.microsoft.com/office/drawing/2014/main" id="{2AEBD3E7-040A-4C4C-A891-EADA47EE68F3}"/>
                </a:ext>
              </a:extLst>
            </p:cNvPr>
            <p:cNvPicPr>
              <a:picLocks noChangeAspect="1"/>
            </p:cNvPicPr>
            <p:nvPr/>
          </p:nvPicPr>
          <p:blipFill>
            <a:blip r:embed="rId6"/>
            <a:stretch>
              <a:fillRect/>
            </a:stretch>
          </p:blipFill>
          <p:spPr>
            <a:xfrm>
              <a:off x="8212640" y="3523928"/>
              <a:ext cx="3158310" cy="3163615"/>
            </a:xfrm>
            <a:prstGeom prst="rect">
              <a:avLst/>
            </a:prstGeom>
          </p:spPr>
        </p:pic>
        <p:pic>
          <p:nvPicPr>
            <p:cNvPr id="21" name="Picture 20">
              <a:extLst>
                <a:ext uri="{FF2B5EF4-FFF2-40B4-BE49-F238E27FC236}">
                  <a16:creationId xmlns:a16="http://schemas.microsoft.com/office/drawing/2014/main" id="{2E6127BA-A886-4A50-A015-EF1FB91A3697}"/>
                </a:ext>
              </a:extLst>
            </p:cNvPr>
            <p:cNvPicPr>
              <a:picLocks noChangeAspect="1"/>
            </p:cNvPicPr>
            <p:nvPr/>
          </p:nvPicPr>
          <p:blipFill>
            <a:blip r:embed="rId7"/>
            <a:stretch>
              <a:fillRect/>
            </a:stretch>
          </p:blipFill>
          <p:spPr>
            <a:xfrm>
              <a:off x="8196348" y="360313"/>
              <a:ext cx="3177679" cy="3163615"/>
            </a:xfrm>
            <a:prstGeom prst="rect">
              <a:avLst/>
            </a:prstGeom>
          </p:spPr>
        </p:pic>
      </p:grpSp>
      <p:sp>
        <p:nvSpPr>
          <p:cNvPr id="9" name="TextBox 8">
            <a:extLst>
              <a:ext uri="{FF2B5EF4-FFF2-40B4-BE49-F238E27FC236}">
                <a16:creationId xmlns:a16="http://schemas.microsoft.com/office/drawing/2014/main" id="{4C3A8163-0ECC-4E70-BE6A-FDFE1D346D26}"/>
              </a:ext>
            </a:extLst>
          </p:cNvPr>
          <p:cNvSpPr txBox="1"/>
          <p:nvPr/>
        </p:nvSpPr>
        <p:spPr>
          <a:xfrm>
            <a:off x="259389" y="5856546"/>
            <a:ext cx="1044773" cy="584775"/>
          </a:xfrm>
          <a:prstGeom prst="rect">
            <a:avLst/>
          </a:prstGeom>
          <a:noFill/>
        </p:spPr>
        <p:txBody>
          <a:bodyPr wrap="none" rtlCol="0">
            <a:spAutoFit/>
          </a:bodyPr>
          <a:lstStyle/>
          <a:p>
            <a:r>
              <a:rPr lang="en-US" sz="1600" b="1" dirty="0">
                <a:latin typeface="+mj-lt"/>
              </a:rPr>
              <a:t>R package:</a:t>
            </a:r>
          </a:p>
          <a:p>
            <a:r>
              <a:rPr lang="en-US" sz="1600" dirty="0" err="1">
                <a:latin typeface="+mj-lt"/>
                <a:cs typeface="Courier New" panose="02070309020205020404" pitchFamily="49" charset="0"/>
              </a:rPr>
              <a:t>pdp</a:t>
            </a:r>
            <a:endParaRPr lang="en-US" sz="1600" dirty="0">
              <a:latin typeface="+mj-lt"/>
              <a:cs typeface="Courier New" panose="02070309020205020404" pitchFamily="49" charset="0"/>
            </a:endParaRPr>
          </a:p>
        </p:txBody>
      </p:sp>
    </p:spTree>
    <p:extLst>
      <p:ext uri="{BB962C8B-B14F-4D97-AF65-F5344CB8AC3E}">
        <p14:creationId xmlns:p14="http://schemas.microsoft.com/office/powerpoint/2010/main" val="376665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FADA9-F0C9-42B9-BCAC-027DE7751C26}"/>
              </a:ext>
            </a:extLst>
          </p:cNvPr>
          <p:cNvPicPr>
            <a:picLocks noChangeAspect="1"/>
          </p:cNvPicPr>
          <p:nvPr/>
        </p:nvPicPr>
        <p:blipFill>
          <a:blip r:embed="rId2"/>
          <a:stretch>
            <a:fillRect/>
          </a:stretch>
        </p:blipFill>
        <p:spPr>
          <a:xfrm>
            <a:off x="2230814" y="1048827"/>
            <a:ext cx="7080484" cy="5642713"/>
          </a:xfrm>
          <a:prstGeom prst="rect">
            <a:avLst/>
          </a:prstGeom>
        </p:spPr>
      </p:pic>
      <p:sp>
        <p:nvSpPr>
          <p:cNvPr id="2" name="Title 1"/>
          <p:cNvSpPr>
            <a:spLocks noGrp="1"/>
          </p:cNvSpPr>
          <p:nvPr>
            <p:ph type="title"/>
          </p:nvPr>
        </p:nvSpPr>
        <p:spPr>
          <a:xfrm>
            <a:off x="430639" y="250173"/>
            <a:ext cx="5343144" cy="883684"/>
          </a:xfrm>
        </p:spPr>
        <p:txBody>
          <a:bodyPr/>
          <a:lstStyle/>
          <a:p>
            <a:r>
              <a:rPr lang="en-US" dirty="0"/>
              <a:t>Now, how did we do?</a:t>
            </a:r>
          </a:p>
        </p:txBody>
      </p:sp>
      <p:sp>
        <p:nvSpPr>
          <p:cNvPr id="7" name="Arrow: Right 6"/>
          <p:cNvSpPr/>
          <p:nvPr/>
        </p:nvSpPr>
        <p:spPr>
          <a:xfrm rot="7205931">
            <a:off x="8198906" y="2487709"/>
            <a:ext cx="1350693" cy="386895"/>
          </a:xfrm>
          <a:prstGeom prst="rightArrow">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2292" name="Picture 4" descr="Image result for awesome baby meme">
            <a:extLst>
              <a:ext uri="{FF2B5EF4-FFF2-40B4-BE49-F238E27FC236}">
                <a16:creationId xmlns:a16="http://schemas.microsoft.com/office/drawing/2014/main" id="{B813C472-8D6E-4B11-AE0D-3441AE256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875" y="1048022"/>
            <a:ext cx="1690270" cy="116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75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itle 2">
            <a:extLst>
              <a:ext uri="{FF2B5EF4-FFF2-40B4-BE49-F238E27FC236}">
                <a16:creationId xmlns:a16="http://schemas.microsoft.com/office/drawing/2014/main" id="{153DF15B-8F78-4CBC-BD0D-2264C652645F}"/>
              </a:ext>
            </a:extLst>
          </p:cNvPr>
          <p:cNvSpPr>
            <a:spLocks noGrp="1"/>
          </p:cNvSpPr>
          <p:nvPr>
            <p:ph type="title"/>
          </p:nvPr>
        </p:nvSpPr>
        <p:spPr>
          <a:xfrm>
            <a:off x="838200" y="5529884"/>
            <a:ext cx="8078342" cy="1096331"/>
          </a:xfrm>
        </p:spPr>
        <p:txBody>
          <a:bodyPr>
            <a:normAutofit/>
          </a:bodyPr>
          <a:lstStyle/>
          <a:p>
            <a:r>
              <a:rPr lang="en-US" sz="3400"/>
              <a:t>What have we learned from the simulation?</a:t>
            </a:r>
          </a:p>
        </p:txBody>
      </p:sp>
      <p:graphicFrame>
        <p:nvGraphicFramePr>
          <p:cNvPr id="6" name="Content Placeholder 3">
            <a:extLst>
              <a:ext uri="{FF2B5EF4-FFF2-40B4-BE49-F238E27FC236}">
                <a16:creationId xmlns:a16="http://schemas.microsoft.com/office/drawing/2014/main" id="{C525AAFB-601B-47E5-81C7-58C476B47DEC}"/>
              </a:ext>
            </a:extLst>
          </p:cNvPr>
          <p:cNvGraphicFramePr>
            <a:graphicFrameLocks noGrp="1"/>
          </p:cNvGraphicFramePr>
          <p:nvPr>
            <p:ph idx="1"/>
            <p:extLst>
              <p:ext uri="{D42A27DB-BD31-4B8C-83A1-F6EECF244321}">
                <p14:modId xmlns:p14="http://schemas.microsoft.com/office/powerpoint/2010/main" val="2125203722"/>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8450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AA36-2806-4493-93CF-2124257FCF3A}"/>
              </a:ext>
            </a:extLst>
          </p:cNvPr>
          <p:cNvSpPr>
            <a:spLocks noGrp="1"/>
          </p:cNvSpPr>
          <p:nvPr>
            <p:ph type="title"/>
          </p:nvPr>
        </p:nvSpPr>
        <p:spPr>
          <a:xfrm>
            <a:off x="838200" y="365125"/>
            <a:ext cx="10648950" cy="5413375"/>
          </a:xfrm>
        </p:spPr>
        <p:txBody>
          <a:bodyPr>
            <a:normAutofit/>
          </a:bodyPr>
          <a:lstStyle/>
          <a:p>
            <a:br>
              <a:rPr lang="en-US" sz="2800" dirty="0">
                <a:latin typeface="Arial" panose="020B0604020202020204" pitchFamily="34" charset="0"/>
              </a:rPr>
            </a:br>
            <a:br>
              <a:rPr lang="en-US" sz="2800" dirty="0">
                <a:latin typeface="Arial" panose="020B0604020202020204" pitchFamily="34" charset="0"/>
              </a:rPr>
            </a:br>
            <a:br>
              <a:rPr lang="en-US" sz="2800" dirty="0">
                <a:latin typeface="Arial" panose="020B0604020202020204" pitchFamily="34" charset="0"/>
              </a:rPr>
            </a:br>
            <a:r>
              <a:rPr lang="en-US" sz="2800" dirty="0">
                <a:latin typeface="Arial" panose="020B0604020202020204" pitchFamily="34" charset="0"/>
              </a:rPr>
              <a:t>Application:</a:t>
            </a:r>
            <a:br>
              <a:rPr lang="en-US" sz="2800" dirty="0">
                <a:latin typeface="Arial" panose="020B0604020202020204" pitchFamily="34" charset="0"/>
              </a:rPr>
            </a:br>
            <a:br>
              <a:rPr lang="en-US" sz="2800" dirty="0">
                <a:latin typeface="Arial" panose="020B0604020202020204" pitchFamily="34" charset="0"/>
              </a:rPr>
            </a:br>
            <a:r>
              <a:rPr lang="en-US" sz="2800" dirty="0">
                <a:latin typeface="Arial" panose="020B0604020202020204" pitchFamily="34" charset="0"/>
              </a:rPr>
              <a:t>Estimating Propensity Scores for the Receipt of Allogeneic Hematopoietic Cell Transplantation (AlloHCT) in Outcomes Research Using Claims Data: A Machine Learning Approach</a:t>
            </a:r>
            <a:br>
              <a:rPr lang="en-US" sz="2800" dirty="0">
                <a:latin typeface="Arial" panose="020B0604020202020204" pitchFamily="34" charset="0"/>
              </a:rPr>
            </a:br>
            <a:br>
              <a:rPr lang="en-US" sz="2800" dirty="0">
                <a:latin typeface="Arial" panose="020B0604020202020204" pitchFamily="34" charset="0"/>
              </a:rPr>
            </a:br>
            <a:r>
              <a:rPr lang="en-US" sz="2000" i="1" dirty="0">
                <a:latin typeface="Arial" panose="020B0604020202020204" pitchFamily="34" charset="0"/>
              </a:rPr>
              <a:t>Vanness DJ, Preussler JM, Burns LJ, Denzen EM, Leppke SN, Majhail NS, Mupfudze T, Saber W, Silver A, Steinert P, Mau LW. Biology of Blood and Marrow Transplantation. 2018 Mar 1;24(3):S304-5.</a:t>
            </a:r>
            <a:endParaRPr lang="en-US" sz="2800" dirty="0"/>
          </a:p>
        </p:txBody>
      </p:sp>
    </p:spTree>
    <p:extLst>
      <p:ext uri="{BB962C8B-B14F-4D97-AF65-F5344CB8AC3E}">
        <p14:creationId xmlns:p14="http://schemas.microsoft.com/office/powerpoint/2010/main" val="282766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03F9E-00E4-4BFC-A2A8-832BBF73E50A}"/>
              </a:ext>
            </a:extLst>
          </p:cNvPr>
          <p:cNvSpPr>
            <a:spLocks noGrp="1"/>
          </p:cNvSpPr>
          <p:nvPr>
            <p:ph type="title"/>
          </p:nvPr>
        </p:nvSpPr>
        <p:spPr/>
        <p:txBody>
          <a:bodyPr/>
          <a:lstStyle/>
          <a:p>
            <a:r>
              <a:rPr lang="en-US"/>
              <a:t>Addressing Potential Confounders</a:t>
            </a:r>
            <a:endParaRPr lang="en-US" dirty="0"/>
          </a:p>
        </p:txBody>
      </p:sp>
      <p:sp>
        <p:nvSpPr>
          <p:cNvPr id="3" name="Content Placeholder 2">
            <a:extLst>
              <a:ext uri="{FF2B5EF4-FFF2-40B4-BE49-F238E27FC236}">
                <a16:creationId xmlns:a16="http://schemas.microsoft.com/office/drawing/2014/main" id="{5460EEC5-EE6B-4A6F-BA80-9DCB6D71FBED}"/>
              </a:ext>
            </a:extLst>
          </p:cNvPr>
          <p:cNvSpPr>
            <a:spLocks noGrp="1"/>
          </p:cNvSpPr>
          <p:nvPr>
            <p:ph idx="1"/>
          </p:nvPr>
        </p:nvSpPr>
        <p:spPr/>
        <p:txBody>
          <a:bodyPr>
            <a:normAutofit fontScale="92500" lnSpcReduction="10000"/>
          </a:bodyPr>
          <a:lstStyle/>
          <a:p>
            <a:r>
              <a:rPr lang="en-US" dirty="0">
                <a:latin typeface="+mj-lt"/>
              </a:rPr>
              <a:t>Propensity scores can be used to adjust for observed confounders that affect both selection of alloHCT selection and outcomes.</a:t>
            </a:r>
          </a:p>
          <a:p>
            <a:r>
              <a:rPr lang="en-US" dirty="0">
                <a:latin typeface="+mj-lt"/>
              </a:rPr>
              <a:t>Logistic regression (logit) is the standard approach to construct propensity scores.</a:t>
            </a:r>
          </a:p>
          <a:p>
            <a:r>
              <a:rPr lang="en-US" dirty="0">
                <a:latin typeface="+mj-lt"/>
              </a:rPr>
              <a:t>Machine learning may offer advantages when there are many possible predictors relative to observations or when interactions and discontinuities may be important but would be difficult to pre-specify.</a:t>
            </a:r>
            <a:r>
              <a:rPr lang="en-US" baseline="30000" dirty="0"/>
              <a:t> </a:t>
            </a:r>
            <a:r>
              <a:rPr lang="en-US" dirty="0"/>
              <a:t> </a:t>
            </a:r>
            <a:endParaRPr lang="en-US" dirty="0">
              <a:latin typeface="+mj-lt"/>
            </a:endParaRPr>
          </a:p>
          <a:p>
            <a:r>
              <a:rPr lang="en-US" dirty="0">
                <a:latin typeface="+mj-lt"/>
              </a:rPr>
              <a:t>Our aim was to compare propensity score distributions, treatment selection residuals and stabilized inverse propensity-weighted standardized differences in covariates between propensity scores constructed using logistic regression and the </a:t>
            </a:r>
            <a:r>
              <a:rPr lang="en-US" dirty="0" err="1">
                <a:latin typeface="+mj-lt"/>
              </a:rPr>
              <a:t>xgboost</a:t>
            </a:r>
            <a:r>
              <a:rPr lang="en-US" dirty="0">
                <a:latin typeface="+mj-lt"/>
              </a:rPr>
              <a:t> machine learning algorithm.</a:t>
            </a:r>
          </a:p>
        </p:txBody>
      </p:sp>
    </p:spTree>
    <p:extLst>
      <p:ext uri="{BB962C8B-B14F-4D97-AF65-F5344CB8AC3E}">
        <p14:creationId xmlns:p14="http://schemas.microsoft.com/office/powerpoint/2010/main" val="405069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C077-ADE4-414C-85E4-84C12FD76883}"/>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42CC2B7C-A90C-419B-981F-BBCE3E6C94CE}"/>
              </a:ext>
            </a:extLst>
          </p:cNvPr>
          <p:cNvSpPr>
            <a:spLocks noGrp="1"/>
          </p:cNvSpPr>
          <p:nvPr>
            <p:ph idx="1"/>
          </p:nvPr>
        </p:nvSpPr>
        <p:spPr/>
        <p:txBody>
          <a:bodyPr>
            <a:normAutofit/>
          </a:bodyPr>
          <a:lstStyle/>
          <a:p>
            <a:r>
              <a:rPr lang="en-US" dirty="0">
                <a:latin typeface="+mj-lt"/>
              </a:rPr>
              <a:t>A cohort was constructed using Optum Clinformatics Data Mart (2004- 2014) comprising medical and pharmacy claims from a large national insurer with 12.4 - 14 million unique members each year.</a:t>
            </a:r>
          </a:p>
          <a:p>
            <a:r>
              <a:rPr lang="en-US" dirty="0">
                <a:latin typeface="+mj-lt"/>
              </a:rPr>
              <a:t>Patients age ≥ 20 receiving alloHCT (n=278) or chemotherapy only (n=570) who met the following inclusion criteria were included:</a:t>
            </a:r>
          </a:p>
          <a:p>
            <a:pPr lvl="1"/>
            <a:r>
              <a:rPr lang="en-US" dirty="0">
                <a:latin typeface="+mj-lt"/>
              </a:rPr>
              <a:t>≥1 inpatient claim or 2 outpatient claims within 3 months having an ICD-9 code indicating AML</a:t>
            </a:r>
          </a:p>
          <a:p>
            <a:pPr lvl="1"/>
            <a:r>
              <a:rPr lang="en-US" dirty="0">
                <a:latin typeface="+mj-lt"/>
              </a:rPr>
              <a:t>≥2 months of continuous enrollment prior to the first claim with a diagnosis of AML (“diagnosis date”)</a:t>
            </a:r>
          </a:p>
          <a:p>
            <a:pPr lvl="1"/>
            <a:r>
              <a:rPr lang="en-US" dirty="0">
                <a:latin typeface="+mj-lt"/>
              </a:rPr>
              <a:t>No evidence of previous treatment for AML</a:t>
            </a:r>
          </a:p>
        </p:txBody>
      </p:sp>
    </p:spTree>
    <p:extLst>
      <p:ext uri="{BB962C8B-B14F-4D97-AF65-F5344CB8AC3E}">
        <p14:creationId xmlns:p14="http://schemas.microsoft.com/office/powerpoint/2010/main" val="20182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7"/>
            <a:ext cx="6586491" cy="1083920"/>
          </a:xfrm>
        </p:spPr>
        <p:txBody>
          <a:bodyPr>
            <a:normAutofit/>
          </a:bodyPr>
          <a:lstStyle/>
          <a:p>
            <a:r>
              <a:rPr lang="en-US" dirty="0"/>
              <a:t>The Prediction Problem</a:t>
            </a:r>
          </a:p>
        </p:txBody>
      </p:sp>
      <p:pic>
        <p:nvPicPr>
          <p:cNvPr id="7" name="Picture 6" descr="A picture containing sitting, indoor, book, text&#10;&#10;Description automatically generated">
            <a:extLst>
              <a:ext uri="{FF2B5EF4-FFF2-40B4-BE49-F238E27FC236}">
                <a16:creationId xmlns:a16="http://schemas.microsoft.com/office/drawing/2014/main" id="{47CDF4C1-9CF2-4636-81F1-2B114C654AAE}"/>
              </a:ext>
            </a:extLst>
          </p:cNvPr>
          <p:cNvPicPr>
            <a:picLocks noChangeAspect="1"/>
          </p:cNvPicPr>
          <p:nvPr/>
        </p:nvPicPr>
        <p:blipFill rotWithShape="1">
          <a:blip r:embed="rId2">
            <a:extLst>
              <a:ext uri="{28A0092B-C50C-407E-A947-70E740481C1C}">
                <a14:useLocalDpi xmlns:a14="http://schemas.microsoft.com/office/drawing/2010/main" val="0"/>
              </a:ext>
            </a:extLst>
          </a:blip>
          <a:srcRect l="1848" r="8027"/>
          <a:stretch/>
        </p:blipFill>
        <p:spPr>
          <a:xfrm>
            <a:off x="20" y="10"/>
            <a:ext cx="4635571" cy="6857990"/>
          </a:xfrm>
          <a:prstGeom prst="rect">
            <a:avLst/>
          </a:prstGeom>
          <a:effectLst/>
        </p:spPr>
      </p:pic>
      <p:sp>
        <p:nvSpPr>
          <p:cNvPr id="3" name="Content Placeholder 2"/>
          <p:cNvSpPr>
            <a:spLocks noGrp="1"/>
          </p:cNvSpPr>
          <p:nvPr>
            <p:ph idx="1"/>
          </p:nvPr>
        </p:nvSpPr>
        <p:spPr>
          <a:xfrm>
            <a:off x="4965431" y="1676400"/>
            <a:ext cx="6783224" cy="4719782"/>
          </a:xfrm>
        </p:spPr>
        <p:txBody>
          <a:bodyPr>
            <a:normAutofit fontScale="70000" lnSpcReduction="20000"/>
          </a:bodyPr>
          <a:lstStyle/>
          <a:p>
            <a:r>
              <a:rPr lang="en-US" sz="2400" dirty="0"/>
              <a:t>Consider observed outcome Y and a set of contextual variables X.</a:t>
            </a:r>
          </a:p>
          <a:p>
            <a:pPr lvl="1"/>
            <a:r>
              <a:rPr lang="en-US" sz="2000" dirty="0"/>
              <a:t>ML practitioners often call Y a “label” (categorization) and X’s “features”</a:t>
            </a:r>
          </a:p>
          <a:p>
            <a:r>
              <a:rPr lang="en-US" sz="2400" dirty="0"/>
              <a:t>Suppose knowledge of X tells us something about the likely value of Y:</a:t>
            </a:r>
          </a:p>
          <a:p>
            <a:pPr lvl="1"/>
            <a:r>
              <a:rPr lang="en-US" sz="2000" dirty="0"/>
              <a:t>Causation: Y “listens to” X and changes in X will induce changes in Y</a:t>
            </a:r>
          </a:p>
          <a:p>
            <a:pPr lvl="1"/>
            <a:r>
              <a:rPr lang="en-US" sz="2000" dirty="0"/>
              <a:t>Correlation:</a:t>
            </a:r>
          </a:p>
          <a:p>
            <a:pPr lvl="2"/>
            <a:r>
              <a:rPr lang="en-US" sz="1600" dirty="0"/>
              <a:t>Confounding: Some other variable C, possibly unobserved, causes both Y and X</a:t>
            </a:r>
          </a:p>
          <a:p>
            <a:pPr lvl="2"/>
            <a:r>
              <a:rPr lang="en-US" sz="1600" dirty="0"/>
              <a:t>Colliding: Some other variable M is caused both by Y and X -&gt; within a given range of M, knowledge of X will allow us to more accurately guess Y</a:t>
            </a:r>
          </a:p>
          <a:p>
            <a:pPr lvl="1"/>
            <a:r>
              <a:rPr lang="en-US" sz="2000" dirty="0"/>
              <a:t>If we wish to intervene in the “data-generating process” to change Y, correlation is not enough: we need causation (future webinar by Prof. Sherri Rose).</a:t>
            </a:r>
          </a:p>
          <a:p>
            <a:r>
              <a:rPr lang="en-US" sz="2400" dirty="0"/>
              <a:t>But suppose we win or lose based on predictions we make today to deal with Y in the future.</a:t>
            </a:r>
          </a:p>
          <a:p>
            <a:pPr lvl="1"/>
            <a:r>
              <a:rPr lang="en-US" sz="2000" dirty="0"/>
              <a:t>Planning: making sure you have enough resources on hand to meet future demands given current conditions.</a:t>
            </a:r>
          </a:p>
          <a:p>
            <a:pPr lvl="2"/>
            <a:r>
              <a:rPr lang="en-US" sz="1600" dirty="0"/>
              <a:t>How likely is a patient to select a specific treatment?</a:t>
            </a:r>
          </a:p>
          <a:p>
            <a:pPr lvl="2"/>
            <a:r>
              <a:rPr lang="en-US" sz="1600" dirty="0"/>
              <a:t>How long is this patient likely to stay in the hospital given their current status?</a:t>
            </a:r>
          </a:p>
          <a:p>
            <a:pPr lvl="2"/>
            <a:r>
              <a:rPr lang="en-US" sz="1600" dirty="0"/>
              <a:t>How likely are they to return within 30 days if we discharge them today?</a:t>
            </a:r>
          </a:p>
          <a:p>
            <a:pPr lvl="2"/>
            <a:r>
              <a:rPr lang="en-US" sz="1600" dirty="0"/>
              <a:t>How likely are they to have an adverse event requiring management?</a:t>
            </a:r>
          </a:p>
          <a:p>
            <a:pPr lvl="1"/>
            <a:r>
              <a:rPr lang="en-US" sz="2000" dirty="0"/>
              <a:t>Adjustment / Compensation: given different sets of circumstances X, is it fair to compare Y’s?</a:t>
            </a:r>
          </a:p>
          <a:p>
            <a:pPr lvl="2"/>
            <a:r>
              <a:rPr lang="en-US" sz="1600" dirty="0"/>
              <a:t>Risk adjustment in pay-for-performance contracts</a:t>
            </a:r>
          </a:p>
          <a:p>
            <a:pPr lvl="1"/>
            <a:r>
              <a:rPr lang="en-US" sz="2000" dirty="0"/>
              <a:t>Speculation: Lots of ML in the world of finance!</a:t>
            </a:r>
          </a:p>
        </p:txBody>
      </p:sp>
      <p:sp>
        <p:nvSpPr>
          <p:cNvPr id="9" name="Rectangle 8">
            <a:extLst>
              <a:ext uri="{FF2B5EF4-FFF2-40B4-BE49-F238E27FC236}">
                <a16:creationId xmlns:a16="http://schemas.microsoft.com/office/drawing/2014/main" id="{B1BEECFE-FCD1-4C76-AEB0-0D21FA5CDE07}"/>
              </a:ext>
            </a:extLst>
          </p:cNvPr>
          <p:cNvSpPr/>
          <p:nvPr/>
        </p:nvSpPr>
        <p:spPr>
          <a:xfrm>
            <a:off x="320362" y="6596390"/>
            <a:ext cx="4315229" cy="261610"/>
          </a:xfrm>
          <a:prstGeom prst="rect">
            <a:avLst/>
          </a:prstGeom>
        </p:spPr>
        <p:txBody>
          <a:bodyPr wrap="square">
            <a:spAutoFit/>
          </a:bodyPr>
          <a:lstStyle/>
          <a:p>
            <a:pPr>
              <a:spcAft>
                <a:spcPts val="600"/>
              </a:spcAft>
            </a:pPr>
            <a:r>
              <a:rPr lang="en-US" sz="1100" dirty="0">
                <a:hlinkClick r:id="rId3">
                  <a:extLst>
                    <a:ext uri="{A12FA001-AC4F-418D-AE19-62706E023703}">
                      <ahyp:hlinkClr xmlns:ahyp="http://schemas.microsoft.com/office/drawing/2018/hyperlinkcolor" val="tx"/>
                    </a:ext>
                  </a:extLst>
                </a:hlinkClick>
              </a:rPr>
              <a:t>https://pixabay.com/photos/tarot-cards-mystic-prediction-3604473/</a:t>
            </a:r>
            <a:endParaRPr lang="en-US" sz="1100"/>
          </a:p>
        </p:txBody>
      </p:sp>
    </p:spTree>
    <p:extLst>
      <p:ext uri="{BB962C8B-B14F-4D97-AF65-F5344CB8AC3E}">
        <p14:creationId xmlns:p14="http://schemas.microsoft.com/office/powerpoint/2010/main" val="54625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F0E0-9280-40C6-9C31-DE9D53D1F2E9}"/>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7A4128C8-F232-4899-A819-453FFB528ECD}"/>
              </a:ext>
            </a:extLst>
          </p:cNvPr>
          <p:cNvSpPr>
            <a:spLocks noGrp="1"/>
          </p:cNvSpPr>
          <p:nvPr>
            <p:ph idx="1"/>
          </p:nvPr>
        </p:nvSpPr>
        <p:spPr/>
        <p:txBody>
          <a:bodyPr>
            <a:normAutofit fontScale="92500" lnSpcReduction="20000"/>
          </a:bodyPr>
          <a:lstStyle/>
          <a:p>
            <a:r>
              <a:rPr lang="en-US" dirty="0">
                <a:latin typeface="+mj-lt"/>
              </a:rPr>
              <a:t>We used </a:t>
            </a:r>
            <a:r>
              <a:rPr lang="en-US" dirty="0" err="1">
                <a:latin typeface="+mj-lt"/>
              </a:rPr>
              <a:t>glm</a:t>
            </a:r>
            <a:r>
              <a:rPr lang="en-US" dirty="0">
                <a:latin typeface="+mj-lt"/>
              </a:rPr>
              <a:t> (binomial family, logistic link) in R (3.2.0) to estimate the probability of receiving alloHCT (vs. chemotherapy only) conditional on the</a:t>
            </a:r>
            <a:br>
              <a:rPr lang="en-US" dirty="0">
                <a:latin typeface="+mj-lt"/>
              </a:rPr>
            </a:br>
            <a:r>
              <a:rPr lang="en-US" dirty="0">
                <a:latin typeface="+mj-lt"/>
              </a:rPr>
              <a:t>following covariates:</a:t>
            </a:r>
          </a:p>
          <a:p>
            <a:pPr lvl="1"/>
            <a:r>
              <a:rPr lang="en-US" i="1" dirty="0">
                <a:latin typeface="+mj-lt"/>
              </a:rPr>
              <a:t>Demographics: </a:t>
            </a:r>
            <a:r>
              <a:rPr lang="en-US" dirty="0">
                <a:latin typeface="+mj-lt"/>
              </a:rPr>
              <a:t>age, gender, region (Midwest, Northeast, South, West, Unknown and combinations), and year of diagnosis</a:t>
            </a:r>
          </a:p>
          <a:p>
            <a:pPr lvl="1"/>
            <a:r>
              <a:rPr lang="en-US" i="1" dirty="0">
                <a:latin typeface="+mj-lt"/>
              </a:rPr>
              <a:t>Insurance: </a:t>
            </a:r>
            <a:r>
              <a:rPr lang="en-US" dirty="0">
                <a:latin typeface="+mj-lt"/>
              </a:rPr>
              <a:t>payer (commercial, Medicare, combined commercial and Medicare), product (exclusive provider organization [EPO], point of service [POS], preferred provider organization [PPO] health maintenance organization [HMO], indemnity [IND], other, and combinations</a:t>
            </a:r>
          </a:p>
          <a:p>
            <a:pPr lvl="1"/>
            <a:r>
              <a:rPr lang="en-US" i="1" dirty="0">
                <a:latin typeface="+mj-lt"/>
              </a:rPr>
              <a:t>Baseline health status: </a:t>
            </a:r>
            <a:r>
              <a:rPr lang="en-US" dirty="0" err="1">
                <a:latin typeface="+mj-lt"/>
              </a:rPr>
              <a:t>Elixhauser</a:t>
            </a:r>
            <a:r>
              <a:rPr lang="en-US" dirty="0">
                <a:latin typeface="+mj-lt"/>
              </a:rPr>
              <a:t> Comorbidity Index, comorbidity indicators (hypertension, diabetes, coagulopathy, electrolyte imbalance, anemia), and time from diagnosis to chemotherapy initiation </a:t>
            </a:r>
          </a:p>
          <a:p>
            <a:r>
              <a:rPr lang="en-US" dirty="0">
                <a:latin typeface="+mj-lt"/>
              </a:rPr>
              <a:t>We then used boosting (R package </a:t>
            </a:r>
            <a:r>
              <a:rPr lang="en-US" dirty="0" err="1">
                <a:latin typeface="+mj-lt"/>
                <a:cs typeface="Courier New" panose="02070309020205020404" pitchFamily="49" charset="0"/>
              </a:rPr>
              <a:t>xgboost</a:t>
            </a:r>
            <a:r>
              <a:rPr lang="en-US" dirty="0">
                <a:latin typeface="+mj-lt"/>
              </a:rPr>
              <a:t>) with stochastic resampling and feature selection, tuned to maximize 10-fold cross-validated log-likelihood.</a:t>
            </a:r>
            <a:br>
              <a:rPr lang="en-US" dirty="0">
                <a:latin typeface="+mj-lt"/>
              </a:rPr>
            </a:br>
            <a:endParaRPr lang="en-US" dirty="0">
              <a:latin typeface="+mj-lt"/>
            </a:endParaRPr>
          </a:p>
        </p:txBody>
      </p:sp>
    </p:spTree>
    <p:extLst>
      <p:ext uri="{BB962C8B-B14F-4D97-AF65-F5344CB8AC3E}">
        <p14:creationId xmlns:p14="http://schemas.microsoft.com/office/powerpoint/2010/main" val="96945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813D6-DE8F-49E2-B137-11AA428852A1}"/>
              </a:ext>
            </a:extLst>
          </p:cNvPr>
          <p:cNvPicPr>
            <a:picLocks noChangeAspect="1"/>
          </p:cNvPicPr>
          <p:nvPr/>
        </p:nvPicPr>
        <p:blipFill rotWithShape="1">
          <a:blip r:embed="rId2"/>
          <a:srcRect l="-445" t="327" r="-477" b="-328"/>
          <a:stretch/>
        </p:blipFill>
        <p:spPr>
          <a:xfrm>
            <a:off x="4710684" y="719915"/>
            <a:ext cx="7406640" cy="5577838"/>
          </a:xfrm>
          <a:prstGeom prst="rect">
            <a:avLst/>
          </a:prstGeom>
          <a:effectLst/>
        </p:spPr>
      </p:pic>
      <p:sp>
        <p:nvSpPr>
          <p:cNvPr id="2" name="Title 1">
            <a:extLst>
              <a:ext uri="{FF2B5EF4-FFF2-40B4-BE49-F238E27FC236}">
                <a16:creationId xmlns:a16="http://schemas.microsoft.com/office/drawing/2014/main" id="{2C8D9381-FEB3-4AC2-A8A1-2FADF87156AE}"/>
              </a:ext>
            </a:extLst>
          </p:cNvPr>
          <p:cNvSpPr>
            <a:spLocks noGrp="1"/>
          </p:cNvSpPr>
          <p:nvPr>
            <p:ph type="title"/>
          </p:nvPr>
        </p:nvSpPr>
        <p:spPr>
          <a:xfrm>
            <a:off x="648929" y="629266"/>
            <a:ext cx="3667039" cy="1676603"/>
          </a:xfrm>
        </p:spPr>
        <p:txBody>
          <a:bodyPr>
            <a:normAutofit/>
          </a:bodyPr>
          <a:lstStyle/>
          <a:p>
            <a:r>
              <a:rPr lang="en-US" sz="3600" dirty="0"/>
              <a:t>Balance Results</a:t>
            </a:r>
          </a:p>
        </p:txBody>
      </p:sp>
      <p:sp>
        <p:nvSpPr>
          <p:cNvPr id="3" name="Content Placeholder 2">
            <a:extLst>
              <a:ext uri="{FF2B5EF4-FFF2-40B4-BE49-F238E27FC236}">
                <a16:creationId xmlns:a16="http://schemas.microsoft.com/office/drawing/2014/main" id="{019CBDDC-CD9D-453D-B09A-CEA818DBF534}"/>
              </a:ext>
            </a:extLst>
          </p:cNvPr>
          <p:cNvSpPr>
            <a:spLocks noGrp="1"/>
          </p:cNvSpPr>
          <p:nvPr>
            <p:ph idx="1"/>
          </p:nvPr>
        </p:nvSpPr>
        <p:spPr>
          <a:xfrm>
            <a:off x="648931" y="2438401"/>
            <a:ext cx="3667036" cy="3779520"/>
          </a:xfrm>
        </p:spPr>
        <p:txBody>
          <a:bodyPr>
            <a:normAutofit/>
          </a:bodyPr>
          <a:lstStyle/>
          <a:p>
            <a:r>
              <a:rPr lang="en-US" sz="1800"/>
              <a:t>Stabilized inverse propensity-weighted datasets constructed using either logistic regression or xgboost each produced no covariates having an absolute standardized difference greater than 0.2, indicating that both approaches achieved acceptable covariate balance </a:t>
            </a:r>
            <a:br>
              <a:rPr lang="en-US" sz="1800"/>
            </a:br>
            <a:endParaRPr lang="en-US" sz="1800"/>
          </a:p>
        </p:txBody>
      </p:sp>
      <p:sp>
        <p:nvSpPr>
          <p:cNvPr id="7" name="TextBox 6">
            <a:extLst>
              <a:ext uri="{FF2B5EF4-FFF2-40B4-BE49-F238E27FC236}">
                <a16:creationId xmlns:a16="http://schemas.microsoft.com/office/drawing/2014/main" id="{FA9C0968-F4D8-411D-8B2C-A0EF1DFC0B02}"/>
              </a:ext>
            </a:extLst>
          </p:cNvPr>
          <p:cNvSpPr txBox="1"/>
          <p:nvPr/>
        </p:nvSpPr>
        <p:spPr>
          <a:xfrm>
            <a:off x="10742564" y="6596390"/>
            <a:ext cx="1449436" cy="261610"/>
          </a:xfrm>
          <a:prstGeom prst="rect">
            <a:avLst/>
          </a:prstGeom>
          <a:noFill/>
        </p:spPr>
        <p:txBody>
          <a:bodyPr wrap="none" rtlCol="0">
            <a:spAutoFit/>
          </a:bodyPr>
          <a:lstStyle/>
          <a:p>
            <a:r>
              <a:rPr lang="en-US" sz="1100" dirty="0">
                <a:solidFill>
                  <a:schemeClr val="bg1"/>
                </a:solidFill>
              </a:rPr>
              <a:t>© 2018 Dave Vanness</a:t>
            </a:r>
          </a:p>
        </p:txBody>
      </p:sp>
    </p:spTree>
    <p:extLst>
      <p:ext uri="{BB962C8B-B14F-4D97-AF65-F5344CB8AC3E}">
        <p14:creationId xmlns:p14="http://schemas.microsoft.com/office/powerpoint/2010/main" val="267448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09575-DB19-40EB-96F8-9879A1E2E0F3}"/>
              </a:ext>
            </a:extLst>
          </p:cNvPr>
          <p:cNvPicPr>
            <a:picLocks noChangeAspect="1"/>
          </p:cNvPicPr>
          <p:nvPr/>
        </p:nvPicPr>
        <p:blipFill rotWithShape="1">
          <a:blip r:embed="rId2"/>
          <a:srcRect l="-1930" r="631" b="-2"/>
          <a:stretch/>
        </p:blipFill>
        <p:spPr>
          <a:xfrm>
            <a:off x="4843081" y="640083"/>
            <a:ext cx="7132320" cy="5577838"/>
          </a:xfrm>
          <a:prstGeom prst="rect">
            <a:avLst/>
          </a:prstGeom>
          <a:effectLst/>
        </p:spPr>
      </p:pic>
      <p:sp>
        <p:nvSpPr>
          <p:cNvPr id="2" name="Title 1">
            <a:extLst>
              <a:ext uri="{FF2B5EF4-FFF2-40B4-BE49-F238E27FC236}">
                <a16:creationId xmlns:a16="http://schemas.microsoft.com/office/drawing/2014/main" id="{D0024BAE-126B-4A11-AF87-0D15657E2D47}"/>
              </a:ext>
            </a:extLst>
          </p:cNvPr>
          <p:cNvSpPr>
            <a:spLocks noGrp="1"/>
          </p:cNvSpPr>
          <p:nvPr>
            <p:ph type="title"/>
          </p:nvPr>
        </p:nvSpPr>
        <p:spPr>
          <a:xfrm>
            <a:off x="648929" y="629266"/>
            <a:ext cx="3667039" cy="1676603"/>
          </a:xfrm>
        </p:spPr>
        <p:txBody>
          <a:bodyPr>
            <a:normAutofit/>
          </a:bodyPr>
          <a:lstStyle/>
          <a:p>
            <a:r>
              <a:rPr lang="en-US" sz="3600"/>
              <a:t>Propensity Score Distributions</a:t>
            </a:r>
          </a:p>
        </p:txBody>
      </p:sp>
      <p:sp>
        <p:nvSpPr>
          <p:cNvPr id="3" name="Content Placeholder 2">
            <a:extLst>
              <a:ext uri="{FF2B5EF4-FFF2-40B4-BE49-F238E27FC236}">
                <a16:creationId xmlns:a16="http://schemas.microsoft.com/office/drawing/2014/main" id="{E87A77BE-1469-4E36-80E7-06998D4D11B5}"/>
              </a:ext>
            </a:extLst>
          </p:cNvPr>
          <p:cNvSpPr>
            <a:spLocks noGrp="1"/>
          </p:cNvSpPr>
          <p:nvPr>
            <p:ph idx="1"/>
          </p:nvPr>
        </p:nvSpPr>
        <p:spPr>
          <a:xfrm>
            <a:off x="648931" y="2438401"/>
            <a:ext cx="3667036" cy="3779520"/>
          </a:xfrm>
        </p:spPr>
        <p:txBody>
          <a:bodyPr>
            <a:normAutofit/>
          </a:bodyPr>
          <a:lstStyle/>
          <a:p>
            <a:r>
              <a:rPr lang="en-US" sz="1800" dirty="0"/>
              <a:t>Distribution of propensity scores constructed with both logistic regression and </a:t>
            </a:r>
            <a:r>
              <a:rPr lang="en-US" sz="1800" dirty="0" err="1"/>
              <a:t>xgboost</a:t>
            </a:r>
            <a:r>
              <a:rPr lang="en-US" sz="1800" dirty="0"/>
              <a:t> showed desirable overlap between patients receiving alloHCT and chemotherapy only.</a:t>
            </a:r>
          </a:p>
          <a:p>
            <a:r>
              <a:rPr lang="en-US" sz="1800" dirty="0"/>
              <a:t>Propensity scores constructed with </a:t>
            </a:r>
            <a:r>
              <a:rPr lang="en-US" sz="1800" dirty="0" err="1"/>
              <a:t>xgboost</a:t>
            </a:r>
            <a:r>
              <a:rPr lang="en-US" sz="1800" dirty="0"/>
              <a:t>, however, demonstrated a more favorably pronounced rightward shift (indicating higher likelihood of receiving alloHCT among those who received alloHCT</a:t>
            </a:r>
          </a:p>
        </p:txBody>
      </p:sp>
      <p:sp>
        <p:nvSpPr>
          <p:cNvPr id="5" name="Arrow: Up-Down 4">
            <a:extLst>
              <a:ext uri="{FF2B5EF4-FFF2-40B4-BE49-F238E27FC236}">
                <a16:creationId xmlns:a16="http://schemas.microsoft.com/office/drawing/2014/main" id="{9165FE81-FF36-41E1-93EF-BE71C5C301BD}"/>
              </a:ext>
            </a:extLst>
          </p:cNvPr>
          <p:cNvSpPr/>
          <p:nvPr/>
        </p:nvSpPr>
        <p:spPr>
          <a:xfrm>
            <a:off x="6858000" y="3524250"/>
            <a:ext cx="276225" cy="124301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Down 7">
            <a:extLst>
              <a:ext uri="{FF2B5EF4-FFF2-40B4-BE49-F238E27FC236}">
                <a16:creationId xmlns:a16="http://schemas.microsoft.com/office/drawing/2014/main" id="{E1EF79A5-B78B-44B0-8459-FD65AF10E735}"/>
              </a:ext>
            </a:extLst>
          </p:cNvPr>
          <p:cNvSpPr/>
          <p:nvPr/>
        </p:nvSpPr>
        <p:spPr>
          <a:xfrm rot="5400000">
            <a:off x="8647509" y="4418410"/>
            <a:ext cx="276225" cy="13787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198DDECB-FDD2-4518-AB5A-3F750419CDEF}"/>
              </a:ext>
            </a:extLst>
          </p:cNvPr>
          <p:cNvSpPr/>
          <p:nvPr/>
        </p:nvSpPr>
        <p:spPr>
          <a:xfrm>
            <a:off x="10467975" y="3524250"/>
            <a:ext cx="276225" cy="124301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ED7E1B8-F767-4094-A2FE-70AD2E9AE6D0}"/>
              </a:ext>
            </a:extLst>
          </p:cNvPr>
          <p:cNvSpPr txBox="1"/>
          <p:nvPr/>
        </p:nvSpPr>
        <p:spPr>
          <a:xfrm>
            <a:off x="10742564" y="6596390"/>
            <a:ext cx="1449436" cy="261610"/>
          </a:xfrm>
          <a:prstGeom prst="rect">
            <a:avLst/>
          </a:prstGeom>
          <a:noFill/>
        </p:spPr>
        <p:txBody>
          <a:bodyPr wrap="none" rtlCol="0">
            <a:spAutoFit/>
          </a:bodyPr>
          <a:lstStyle/>
          <a:p>
            <a:r>
              <a:rPr lang="en-US" sz="1100" dirty="0">
                <a:solidFill>
                  <a:schemeClr val="bg1"/>
                </a:solidFill>
              </a:rPr>
              <a:t>© 2018 Dave Vanness</a:t>
            </a:r>
          </a:p>
        </p:txBody>
      </p:sp>
    </p:spTree>
    <p:extLst>
      <p:ext uri="{BB962C8B-B14F-4D97-AF65-F5344CB8AC3E}">
        <p14:creationId xmlns:p14="http://schemas.microsoft.com/office/powerpoint/2010/main" val="267318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E5F0-5763-4674-9789-9EBA0666A0A1}"/>
              </a:ext>
            </a:extLst>
          </p:cNvPr>
          <p:cNvSpPr>
            <a:spLocks noGrp="1"/>
          </p:cNvSpPr>
          <p:nvPr>
            <p:ph type="title"/>
          </p:nvPr>
        </p:nvSpPr>
        <p:spPr>
          <a:xfrm>
            <a:off x="648929" y="629266"/>
            <a:ext cx="3667039" cy="1676603"/>
          </a:xfrm>
        </p:spPr>
        <p:txBody>
          <a:bodyPr>
            <a:normAutofit/>
          </a:bodyPr>
          <a:lstStyle/>
          <a:p>
            <a:r>
              <a:rPr lang="en-US" sz="3600" dirty="0"/>
              <a:t>Distribution of Treatment Selection Errors</a:t>
            </a:r>
          </a:p>
        </p:txBody>
      </p:sp>
      <p:sp>
        <p:nvSpPr>
          <p:cNvPr id="3" name="Content Placeholder 2">
            <a:extLst>
              <a:ext uri="{FF2B5EF4-FFF2-40B4-BE49-F238E27FC236}">
                <a16:creationId xmlns:a16="http://schemas.microsoft.com/office/drawing/2014/main" id="{9C7F4E29-53EE-45C7-8D0C-F02C089B6485}"/>
              </a:ext>
            </a:extLst>
          </p:cNvPr>
          <p:cNvSpPr>
            <a:spLocks noGrp="1"/>
          </p:cNvSpPr>
          <p:nvPr>
            <p:ph idx="1"/>
          </p:nvPr>
        </p:nvSpPr>
        <p:spPr>
          <a:xfrm>
            <a:off x="648931" y="2438401"/>
            <a:ext cx="3667036" cy="3779520"/>
          </a:xfrm>
        </p:spPr>
        <p:txBody>
          <a:bodyPr>
            <a:normAutofit/>
          </a:bodyPr>
          <a:lstStyle/>
          <a:p>
            <a:r>
              <a:rPr lang="en-US" sz="1800"/>
              <a:t>The xgboost algorithm outperformed logistic regression in terms of accurately predicting receipt of alloHCT, which shows both fewer false positives and false negatives. </a:t>
            </a:r>
          </a:p>
        </p:txBody>
      </p:sp>
      <p:pic>
        <p:nvPicPr>
          <p:cNvPr id="6" name="Picture 5">
            <a:extLst>
              <a:ext uri="{FF2B5EF4-FFF2-40B4-BE49-F238E27FC236}">
                <a16:creationId xmlns:a16="http://schemas.microsoft.com/office/drawing/2014/main" id="{0AFA26C8-582E-4F93-B0E3-889BF1A4AB63}"/>
              </a:ext>
            </a:extLst>
          </p:cNvPr>
          <p:cNvPicPr>
            <a:picLocks noChangeAspect="1"/>
          </p:cNvPicPr>
          <p:nvPr/>
        </p:nvPicPr>
        <p:blipFill>
          <a:blip r:embed="rId2"/>
          <a:stretch>
            <a:fillRect/>
          </a:stretch>
        </p:blipFill>
        <p:spPr>
          <a:xfrm>
            <a:off x="4720206" y="1628933"/>
            <a:ext cx="7286057" cy="4489564"/>
          </a:xfrm>
          <a:prstGeom prst="rect">
            <a:avLst/>
          </a:prstGeom>
        </p:spPr>
      </p:pic>
      <p:sp>
        <p:nvSpPr>
          <p:cNvPr id="7" name="TextBox 6">
            <a:extLst>
              <a:ext uri="{FF2B5EF4-FFF2-40B4-BE49-F238E27FC236}">
                <a16:creationId xmlns:a16="http://schemas.microsoft.com/office/drawing/2014/main" id="{7015782F-09C7-495A-82E9-8B5D5CA046CD}"/>
              </a:ext>
            </a:extLst>
          </p:cNvPr>
          <p:cNvSpPr txBox="1"/>
          <p:nvPr/>
        </p:nvSpPr>
        <p:spPr>
          <a:xfrm>
            <a:off x="10742564" y="6596390"/>
            <a:ext cx="1449436" cy="261610"/>
          </a:xfrm>
          <a:prstGeom prst="rect">
            <a:avLst/>
          </a:prstGeom>
          <a:noFill/>
        </p:spPr>
        <p:txBody>
          <a:bodyPr wrap="none" rtlCol="0">
            <a:spAutoFit/>
          </a:bodyPr>
          <a:lstStyle/>
          <a:p>
            <a:r>
              <a:rPr lang="en-US" sz="1100" dirty="0">
                <a:solidFill>
                  <a:schemeClr val="bg1"/>
                </a:solidFill>
              </a:rPr>
              <a:t>© 2018 Dave Vanness</a:t>
            </a:r>
          </a:p>
        </p:txBody>
      </p:sp>
    </p:spTree>
    <p:extLst>
      <p:ext uri="{BB962C8B-B14F-4D97-AF65-F5344CB8AC3E}">
        <p14:creationId xmlns:p14="http://schemas.microsoft.com/office/powerpoint/2010/main" val="2220056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D0430-5974-494D-AB7B-9FE1AD79C162}"/>
              </a:ext>
            </a:extLst>
          </p:cNvPr>
          <p:cNvSpPr>
            <a:spLocks noGrp="1"/>
          </p:cNvSpPr>
          <p:nvPr>
            <p:ph type="title"/>
          </p:nvPr>
        </p:nvSpPr>
        <p:spPr>
          <a:xfrm>
            <a:off x="838200" y="365125"/>
            <a:ext cx="10515600" cy="1325563"/>
          </a:xfrm>
        </p:spPr>
        <p:txBody>
          <a:bodyPr/>
          <a:lstStyle/>
          <a:p>
            <a:r>
              <a:rPr lang="en-US" dirty="0"/>
              <a:t>Recap of Learning Objectives</a:t>
            </a:r>
          </a:p>
        </p:txBody>
      </p:sp>
      <p:grpSp>
        <p:nvGrpSpPr>
          <p:cNvPr id="6" name="Group 5">
            <a:extLst>
              <a:ext uri="{FF2B5EF4-FFF2-40B4-BE49-F238E27FC236}">
                <a16:creationId xmlns:a16="http://schemas.microsoft.com/office/drawing/2014/main" id="{A957B749-0307-4C1B-B761-5D47C761D308}"/>
              </a:ext>
            </a:extLst>
          </p:cNvPr>
          <p:cNvGrpSpPr/>
          <p:nvPr/>
        </p:nvGrpSpPr>
        <p:grpSpPr>
          <a:xfrm>
            <a:off x="1510142" y="1686970"/>
            <a:ext cx="10017224" cy="4788867"/>
            <a:chOff x="2757052" y="1650025"/>
            <a:chExt cx="10017224" cy="4788867"/>
          </a:xfrm>
        </p:grpSpPr>
        <p:sp>
          <p:nvSpPr>
            <p:cNvPr id="7" name="Oval 6">
              <a:extLst>
                <a:ext uri="{FF2B5EF4-FFF2-40B4-BE49-F238E27FC236}">
                  <a16:creationId xmlns:a16="http://schemas.microsoft.com/office/drawing/2014/main" id="{0222603F-48E3-4ADF-BAE0-12D29E9F8050}"/>
                </a:ext>
              </a:extLst>
            </p:cNvPr>
            <p:cNvSpPr/>
            <p:nvPr/>
          </p:nvSpPr>
          <p:spPr>
            <a:xfrm>
              <a:off x="2757052" y="2872288"/>
              <a:ext cx="3102033" cy="3102033"/>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A09FD117-3EC7-4BCB-B304-19AE40E738C2}"/>
                </a:ext>
              </a:extLst>
            </p:cNvPr>
            <p:cNvSpPr/>
            <p:nvPr/>
          </p:nvSpPr>
          <p:spPr>
            <a:xfrm>
              <a:off x="3101636" y="3216872"/>
              <a:ext cx="2412864" cy="2412864"/>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E5471771-C88F-49B9-8F98-FC31FC28C59A}"/>
                </a:ext>
              </a:extLst>
            </p:cNvPr>
            <p:cNvSpPr/>
            <p:nvPr/>
          </p:nvSpPr>
          <p:spPr>
            <a:xfrm>
              <a:off x="3446220" y="3561456"/>
              <a:ext cx="1723696" cy="172369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9D5427B3-CBEF-40DB-9393-D79EB7689BB9}"/>
                </a:ext>
              </a:extLst>
            </p:cNvPr>
            <p:cNvSpPr/>
            <p:nvPr/>
          </p:nvSpPr>
          <p:spPr>
            <a:xfrm>
              <a:off x="3791062" y="3906299"/>
              <a:ext cx="1034011" cy="1034011"/>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7262AA2B-4DE1-4883-92C3-577E23FFD298}"/>
                </a:ext>
              </a:extLst>
            </p:cNvPr>
            <p:cNvSpPr/>
            <p:nvPr/>
          </p:nvSpPr>
          <p:spPr>
            <a:xfrm>
              <a:off x="4135647" y="4250883"/>
              <a:ext cx="344842" cy="344842"/>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59F46181-6CC1-4F08-8D75-AEC9B577EB9D}"/>
                </a:ext>
              </a:extLst>
            </p:cNvPr>
            <p:cNvSpPr/>
            <p:nvPr/>
          </p:nvSpPr>
          <p:spPr>
            <a:xfrm>
              <a:off x="5699916" y="1650025"/>
              <a:ext cx="5829765" cy="783713"/>
            </a:xfrm>
            <a:custGeom>
              <a:avLst/>
              <a:gdLst>
                <a:gd name="connsiteX0" fmla="*/ 0 w 1551016"/>
                <a:gd name="connsiteY0" fmla="*/ 0 h 547612"/>
                <a:gd name="connsiteX1" fmla="*/ 1551016 w 1551016"/>
                <a:gd name="connsiteY1" fmla="*/ 0 h 547612"/>
                <a:gd name="connsiteX2" fmla="*/ 1551016 w 1551016"/>
                <a:gd name="connsiteY2" fmla="*/ 547612 h 547612"/>
                <a:gd name="connsiteX3" fmla="*/ 0 w 1551016"/>
                <a:gd name="connsiteY3" fmla="*/ 547612 h 547612"/>
                <a:gd name="connsiteX4" fmla="*/ 0 w 1551016"/>
                <a:gd name="connsiteY4" fmla="*/ 0 h 547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1016" h="547612">
                  <a:moveTo>
                    <a:pt x="0" y="0"/>
                  </a:moveTo>
                  <a:lnTo>
                    <a:pt x="1551016" y="0"/>
                  </a:lnTo>
                  <a:lnTo>
                    <a:pt x="1551016" y="547612"/>
                  </a:lnTo>
                  <a:lnTo>
                    <a:pt x="0" y="547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8890" rIns="8890" bIns="8890" numCol="1" spcCol="1270" anchor="t" anchorCtr="0">
              <a:noAutofit/>
            </a:bodyPr>
            <a:lstStyle/>
            <a:p>
              <a:pPr marL="0" lvl="0" indent="0" algn="l" defTabSz="311150">
                <a:lnSpc>
                  <a:spcPct val="90000"/>
                </a:lnSpc>
                <a:spcBef>
                  <a:spcPct val="0"/>
                </a:spcBef>
                <a:spcAft>
                  <a:spcPct val="35000"/>
                </a:spcAft>
                <a:buNone/>
              </a:pPr>
              <a:r>
                <a:rPr lang="en-US" kern="1200" dirty="0">
                  <a:solidFill>
                    <a:schemeClr val="accent2">
                      <a:lumMod val="75000"/>
                    </a:schemeClr>
                  </a:solidFill>
                </a:rPr>
                <a:t>The Iron Law of Prediction </a:t>
              </a:r>
            </a:p>
            <a:p>
              <a:pPr marL="0" lvl="1" algn="l" defTabSz="266700">
                <a:lnSpc>
                  <a:spcPct val="90000"/>
                </a:lnSpc>
                <a:spcBef>
                  <a:spcPct val="0"/>
                </a:spcBef>
                <a:spcAft>
                  <a:spcPct val="15000"/>
                </a:spcAft>
              </a:pPr>
              <a:r>
                <a:rPr lang="en-US" sz="1400" kern="1200" dirty="0"/>
                <a:t>Excessively complex models may give better fit to the data at hand but worse predictions for outcomes not yet observed.</a:t>
              </a:r>
            </a:p>
          </p:txBody>
        </p:sp>
        <p:sp>
          <p:nvSpPr>
            <p:cNvPr id="13" name="Straight Connector 12">
              <a:extLst>
                <a:ext uri="{FF2B5EF4-FFF2-40B4-BE49-F238E27FC236}">
                  <a16:creationId xmlns:a16="http://schemas.microsoft.com/office/drawing/2014/main" id="{0EB3159A-FC22-4392-B837-AD1C1A647662}"/>
                </a:ext>
              </a:extLst>
            </p:cNvPr>
            <p:cNvSpPr/>
            <p:nvPr/>
          </p:nvSpPr>
          <p:spPr>
            <a:xfrm>
              <a:off x="5320623" y="1776917"/>
              <a:ext cx="387754" cy="0"/>
            </a:xfrm>
            <a:prstGeom prst="line">
              <a:avLst/>
            </a:prstGeom>
            <a:sp3d z="127000" prstMaterial="matte"/>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Straight Connector 13">
              <a:extLst>
                <a:ext uri="{FF2B5EF4-FFF2-40B4-BE49-F238E27FC236}">
                  <a16:creationId xmlns:a16="http://schemas.microsoft.com/office/drawing/2014/main" id="{3BB67296-7DFA-42DD-BC3B-E3CED7762F00}"/>
                </a:ext>
              </a:extLst>
            </p:cNvPr>
            <p:cNvSpPr/>
            <p:nvPr/>
          </p:nvSpPr>
          <p:spPr>
            <a:xfrm rot="5400000">
              <a:off x="3488951" y="2596032"/>
              <a:ext cx="2646390" cy="1008160"/>
            </a:xfrm>
            <a:prstGeom prst="line">
              <a:avLst/>
            </a:prstGeom>
            <a:sp3d z="127000" prstMaterial="matte"/>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Shape 14">
              <a:extLst>
                <a:ext uri="{FF2B5EF4-FFF2-40B4-BE49-F238E27FC236}">
                  <a16:creationId xmlns:a16="http://schemas.microsoft.com/office/drawing/2014/main" id="{F3CD6625-8FA8-406D-82C8-FF9B5BE3E957}"/>
                </a:ext>
              </a:extLst>
            </p:cNvPr>
            <p:cNvSpPr/>
            <p:nvPr/>
          </p:nvSpPr>
          <p:spPr>
            <a:xfrm>
              <a:off x="6050123" y="2488818"/>
              <a:ext cx="5829764" cy="803881"/>
            </a:xfrm>
            <a:custGeom>
              <a:avLst/>
              <a:gdLst>
                <a:gd name="connsiteX0" fmla="*/ 0 w 1551016"/>
                <a:gd name="connsiteY0" fmla="*/ 0 h 547612"/>
                <a:gd name="connsiteX1" fmla="*/ 1551016 w 1551016"/>
                <a:gd name="connsiteY1" fmla="*/ 0 h 547612"/>
                <a:gd name="connsiteX2" fmla="*/ 1551016 w 1551016"/>
                <a:gd name="connsiteY2" fmla="*/ 547612 h 547612"/>
                <a:gd name="connsiteX3" fmla="*/ 0 w 1551016"/>
                <a:gd name="connsiteY3" fmla="*/ 547612 h 547612"/>
                <a:gd name="connsiteX4" fmla="*/ 0 w 1551016"/>
                <a:gd name="connsiteY4" fmla="*/ 0 h 547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1016" h="547612">
                  <a:moveTo>
                    <a:pt x="0" y="0"/>
                  </a:moveTo>
                  <a:lnTo>
                    <a:pt x="1551016" y="0"/>
                  </a:lnTo>
                  <a:lnTo>
                    <a:pt x="1551016" y="547612"/>
                  </a:lnTo>
                  <a:lnTo>
                    <a:pt x="0" y="547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8890" rIns="8890" bIns="8890" numCol="1" spcCol="1270" anchor="t" anchorCtr="0">
              <a:noAutofit/>
            </a:bodyPr>
            <a:lstStyle/>
            <a:p>
              <a:pPr marL="0" lvl="0" indent="0" algn="l" defTabSz="311150">
                <a:lnSpc>
                  <a:spcPct val="90000"/>
                </a:lnSpc>
                <a:spcBef>
                  <a:spcPct val="0"/>
                </a:spcBef>
                <a:spcAft>
                  <a:spcPct val="35000"/>
                </a:spcAft>
                <a:buNone/>
              </a:pPr>
              <a:r>
                <a:rPr lang="en-US" kern="1200" dirty="0">
                  <a:solidFill>
                    <a:srgbClr val="C00000"/>
                  </a:solidFill>
                </a:rPr>
                <a:t>Penalization</a:t>
              </a:r>
            </a:p>
            <a:p>
              <a:pPr marL="0" lvl="1" algn="l" defTabSz="222250">
                <a:lnSpc>
                  <a:spcPct val="90000"/>
                </a:lnSpc>
                <a:spcBef>
                  <a:spcPct val="0"/>
                </a:spcBef>
                <a:spcAft>
                  <a:spcPct val="15000"/>
                </a:spcAft>
              </a:pPr>
              <a:r>
                <a:rPr lang="en-US" sz="1400" kern="1200" dirty="0"/>
                <a:t>Penalizing complexity can lead to models that are “right sized” for the most accurate predictions.</a:t>
              </a:r>
            </a:p>
          </p:txBody>
        </p:sp>
        <p:sp>
          <p:nvSpPr>
            <p:cNvPr id="16" name="Straight Connector 15">
              <a:extLst>
                <a:ext uri="{FF2B5EF4-FFF2-40B4-BE49-F238E27FC236}">
                  <a16:creationId xmlns:a16="http://schemas.microsoft.com/office/drawing/2014/main" id="{0F792F7D-9415-43E2-B015-BADB8679C052}"/>
                </a:ext>
              </a:extLst>
            </p:cNvPr>
            <p:cNvSpPr/>
            <p:nvPr/>
          </p:nvSpPr>
          <p:spPr>
            <a:xfrm>
              <a:off x="5681300" y="2623329"/>
              <a:ext cx="387754" cy="0"/>
            </a:xfrm>
            <a:prstGeom prst="line">
              <a:avLst/>
            </a:prstGeom>
            <a:sp3d z="127000" prstMaterial="matte"/>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17" name="Straight Connector 16">
              <a:extLst>
                <a:ext uri="{FF2B5EF4-FFF2-40B4-BE49-F238E27FC236}">
                  <a16:creationId xmlns:a16="http://schemas.microsoft.com/office/drawing/2014/main" id="{82906A8B-FF15-4E36-8BEE-DEEF9E38FEDC}"/>
                </a:ext>
              </a:extLst>
            </p:cNvPr>
            <p:cNvSpPr/>
            <p:nvPr/>
          </p:nvSpPr>
          <p:spPr>
            <a:xfrm rot="5400000">
              <a:off x="4100040" y="3074003"/>
              <a:ext cx="2035731" cy="1134381"/>
            </a:xfrm>
            <a:prstGeom prst="line">
              <a:avLst/>
            </a:prstGeom>
            <a:sp3d z="127000" prstMaterial="matte"/>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Shape 17">
              <a:extLst>
                <a:ext uri="{FF2B5EF4-FFF2-40B4-BE49-F238E27FC236}">
                  <a16:creationId xmlns:a16="http://schemas.microsoft.com/office/drawing/2014/main" id="{57EFF472-5713-4968-AC5C-2FA39C6374A7}"/>
                </a:ext>
              </a:extLst>
            </p:cNvPr>
            <p:cNvSpPr/>
            <p:nvPr/>
          </p:nvSpPr>
          <p:spPr>
            <a:xfrm>
              <a:off x="6491659" y="3305455"/>
              <a:ext cx="5358258" cy="547612"/>
            </a:xfrm>
            <a:custGeom>
              <a:avLst/>
              <a:gdLst>
                <a:gd name="connsiteX0" fmla="*/ 0 w 1551016"/>
                <a:gd name="connsiteY0" fmla="*/ 0 h 547612"/>
                <a:gd name="connsiteX1" fmla="*/ 1551016 w 1551016"/>
                <a:gd name="connsiteY1" fmla="*/ 0 h 547612"/>
                <a:gd name="connsiteX2" fmla="*/ 1551016 w 1551016"/>
                <a:gd name="connsiteY2" fmla="*/ 547612 h 547612"/>
                <a:gd name="connsiteX3" fmla="*/ 0 w 1551016"/>
                <a:gd name="connsiteY3" fmla="*/ 547612 h 547612"/>
                <a:gd name="connsiteX4" fmla="*/ 0 w 1551016"/>
                <a:gd name="connsiteY4" fmla="*/ 0 h 547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1016" h="547612">
                  <a:moveTo>
                    <a:pt x="0" y="0"/>
                  </a:moveTo>
                  <a:lnTo>
                    <a:pt x="1551016" y="0"/>
                  </a:lnTo>
                  <a:lnTo>
                    <a:pt x="1551016" y="547612"/>
                  </a:lnTo>
                  <a:lnTo>
                    <a:pt x="0" y="547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8890" rIns="8890" bIns="8890" numCol="1" spcCol="1270" anchor="t" anchorCtr="0">
              <a:noAutofit/>
            </a:bodyPr>
            <a:lstStyle/>
            <a:p>
              <a:pPr marL="0" lvl="0" indent="0" algn="l" defTabSz="311150">
                <a:lnSpc>
                  <a:spcPct val="90000"/>
                </a:lnSpc>
                <a:spcBef>
                  <a:spcPct val="0"/>
                </a:spcBef>
                <a:spcAft>
                  <a:spcPct val="35000"/>
                </a:spcAft>
                <a:buNone/>
              </a:pPr>
              <a:r>
                <a:rPr lang="en-US" kern="1200" dirty="0">
                  <a:solidFill>
                    <a:schemeClr val="accent1">
                      <a:lumMod val="60000"/>
                      <a:lumOff val="40000"/>
                    </a:schemeClr>
                  </a:solidFill>
                </a:rPr>
                <a:t>Cross-validation</a:t>
              </a:r>
            </a:p>
            <a:p>
              <a:pPr marL="0" lvl="1" algn="l" defTabSz="222250">
                <a:lnSpc>
                  <a:spcPct val="90000"/>
                </a:lnSpc>
                <a:spcBef>
                  <a:spcPct val="0"/>
                </a:spcBef>
                <a:spcAft>
                  <a:spcPct val="15000"/>
                </a:spcAft>
              </a:pPr>
              <a:r>
                <a:rPr lang="en-US" sz="1400" kern="1200" dirty="0"/>
                <a:t>Creating hold-out subsamples can simulate the Iron Law of Prediction using available data</a:t>
              </a:r>
            </a:p>
          </p:txBody>
        </p:sp>
        <p:sp>
          <p:nvSpPr>
            <p:cNvPr id="19" name="Straight Connector 18">
              <a:extLst>
                <a:ext uri="{FF2B5EF4-FFF2-40B4-BE49-F238E27FC236}">
                  <a16:creationId xmlns:a16="http://schemas.microsoft.com/office/drawing/2014/main" id="{E36CD7B2-A5EE-4B83-AD43-E5F61C1E9561}"/>
                </a:ext>
              </a:extLst>
            </p:cNvPr>
            <p:cNvSpPr/>
            <p:nvPr/>
          </p:nvSpPr>
          <p:spPr>
            <a:xfrm>
              <a:off x="6125503" y="3437624"/>
              <a:ext cx="387754" cy="0"/>
            </a:xfrm>
            <a:prstGeom prst="line">
              <a:avLst/>
            </a:prstGeom>
            <a:sp3d z="127000" prstMaterial="matte"/>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Straight Connector 19">
              <a:extLst>
                <a:ext uri="{FF2B5EF4-FFF2-40B4-BE49-F238E27FC236}">
                  <a16:creationId xmlns:a16="http://schemas.microsoft.com/office/drawing/2014/main" id="{C77291F1-6E52-4227-8607-1E0716572321}"/>
                </a:ext>
              </a:extLst>
            </p:cNvPr>
            <p:cNvSpPr/>
            <p:nvPr/>
          </p:nvSpPr>
          <p:spPr>
            <a:xfrm rot="5400000">
              <a:off x="4740514" y="3489046"/>
              <a:ext cx="1442762" cy="1335684"/>
            </a:xfrm>
            <a:prstGeom prst="line">
              <a:avLst/>
            </a:prstGeom>
            <a:sp3d z="127000" prstMaterial="matte"/>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6C5A4655-FDA3-4772-B038-299019C9379A}"/>
                </a:ext>
              </a:extLst>
            </p:cNvPr>
            <p:cNvSpPr/>
            <p:nvPr/>
          </p:nvSpPr>
          <p:spPr>
            <a:xfrm>
              <a:off x="6688087" y="4106303"/>
              <a:ext cx="5161830" cy="752747"/>
            </a:xfrm>
            <a:custGeom>
              <a:avLst/>
              <a:gdLst>
                <a:gd name="connsiteX0" fmla="*/ 0 w 1551016"/>
                <a:gd name="connsiteY0" fmla="*/ 0 h 547612"/>
                <a:gd name="connsiteX1" fmla="*/ 1551016 w 1551016"/>
                <a:gd name="connsiteY1" fmla="*/ 0 h 547612"/>
                <a:gd name="connsiteX2" fmla="*/ 1551016 w 1551016"/>
                <a:gd name="connsiteY2" fmla="*/ 547612 h 547612"/>
                <a:gd name="connsiteX3" fmla="*/ 0 w 1551016"/>
                <a:gd name="connsiteY3" fmla="*/ 547612 h 547612"/>
                <a:gd name="connsiteX4" fmla="*/ 0 w 1551016"/>
                <a:gd name="connsiteY4" fmla="*/ 0 h 547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1016" h="547612">
                  <a:moveTo>
                    <a:pt x="0" y="0"/>
                  </a:moveTo>
                  <a:lnTo>
                    <a:pt x="1551016" y="0"/>
                  </a:lnTo>
                  <a:lnTo>
                    <a:pt x="1551016" y="547612"/>
                  </a:lnTo>
                  <a:lnTo>
                    <a:pt x="0" y="547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8890" rIns="8890" bIns="8890" numCol="1" spcCol="1270" anchor="t" anchorCtr="0">
              <a:noAutofit/>
            </a:bodyPr>
            <a:lstStyle/>
            <a:p>
              <a:pPr marL="0" lvl="0" indent="0" algn="l" defTabSz="311150">
                <a:lnSpc>
                  <a:spcPct val="90000"/>
                </a:lnSpc>
                <a:spcBef>
                  <a:spcPct val="0"/>
                </a:spcBef>
                <a:spcAft>
                  <a:spcPct val="35000"/>
                </a:spcAft>
                <a:buNone/>
              </a:pPr>
              <a:r>
                <a:rPr lang="en-US" kern="1200" dirty="0">
                  <a:solidFill>
                    <a:schemeClr val="accent4">
                      <a:lumMod val="60000"/>
                      <a:lumOff val="40000"/>
                    </a:schemeClr>
                  </a:solidFill>
                </a:rPr>
                <a:t>Parameter Tuning</a:t>
              </a:r>
            </a:p>
            <a:p>
              <a:pPr marL="0" lvl="1" algn="l" defTabSz="222250">
                <a:lnSpc>
                  <a:spcPct val="90000"/>
                </a:lnSpc>
                <a:spcBef>
                  <a:spcPct val="0"/>
                </a:spcBef>
                <a:spcAft>
                  <a:spcPct val="15000"/>
                </a:spcAft>
              </a:pPr>
              <a:r>
                <a:rPr lang="en-US" sz="1400" kern="1200" dirty="0"/>
                <a:t>Choosing parameters of our ML algorithms to minimize cross-validation error, not to maximize fit to the observed data</a:t>
              </a:r>
            </a:p>
          </p:txBody>
        </p:sp>
        <p:sp>
          <p:nvSpPr>
            <p:cNvPr id="22" name="Straight Connector 21">
              <a:extLst>
                <a:ext uri="{FF2B5EF4-FFF2-40B4-BE49-F238E27FC236}">
                  <a16:creationId xmlns:a16="http://schemas.microsoft.com/office/drawing/2014/main" id="{40706998-B172-44DF-884D-EE9DC234E73D}"/>
                </a:ext>
              </a:extLst>
            </p:cNvPr>
            <p:cNvSpPr/>
            <p:nvPr/>
          </p:nvSpPr>
          <p:spPr>
            <a:xfrm>
              <a:off x="6319380" y="4221798"/>
              <a:ext cx="387754" cy="0"/>
            </a:xfrm>
            <a:prstGeom prst="line">
              <a:avLst/>
            </a:prstGeom>
            <a:sp3d z="127000" prstMaterial="matte"/>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22">
              <a:extLst>
                <a:ext uri="{FF2B5EF4-FFF2-40B4-BE49-F238E27FC236}">
                  <a16:creationId xmlns:a16="http://schemas.microsoft.com/office/drawing/2014/main" id="{21E5F6B1-E510-4F17-B987-8D6DB5E92CA2}"/>
                </a:ext>
              </a:extLst>
            </p:cNvPr>
            <p:cNvSpPr/>
            <p:nvPr/>
          </p:nvSpPr>
          <p:spPr>
            <a:xfrm rot="5400000">
              <a:off x="5238732" y="4045961"/>
              <a:ext cx="904634" cy="1256308"/>
            </a:xfrm>
            <a:prstGeom prst="line">
              <a:avLst/>
            </a:prstGeom>
            <a:sp3d z="127000" prstMaterial="matte"/>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4" name="Freeform: Shape 23">
              <a:extLst>
                <a:ext uri="{FF2B5EF4-FFF2-40B4-BE49-F238E27FC236}">
                  <a16:creationId xmlns:a16="http://schemas.microsoft.com/office/drawing/2014/main" id="{8665F608-CD02-4247-9AFA-9F41D5B5672E}"/>
                </a:ext>
              </a:extLst>
            </p:cNvPr>
            <p:cNvSpPr/>
            <p:nvPr/>
          </p:nvSpPr>
          <p:spPr>
            <a:xfrm>
              <a:off x="6841738" y="4956762"/>
              <a:ext cx="5932538" cy="1482130"/>
            </a:xfrm>
            <a:custGeom>
              <a:avLst/>
              <a:gdLst>
                <a:gd name="connsiteX0" fmla="*/ 0 w 1929712"/>
                <a:gd name="connsiteY0" fmla="*/ 0 h 784536"/>
                <a:gd name="connsiteX1" fmla="*/ 1929712 w 1929712"/>
                <a:gd name="connsiteY1" fmla="*/ 0 h 784536"/>
                <a:gd name="connsiteX2" fmla="*/ 1929712 w 1929712"/>
                <a:gd name="connsiteY2" fmla="*/ 784536 h 784536"/>
                <a:gd name="connsiteX3" fmla="*/ 0 w 1929712"/>
                <a:gd name="connsiteY3" fmla="*/ 784536 h 784536"/>
                <a:gd name="connsiteX4" fmla="*/ 0 w 1929712"/>
                <a:gd name="connsiteY4" fmla="*/ 0 h 784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712" h="784536">
                  <a:moveTo>
                    <a:pt x="0" y="0"/>
                  </a:moveTo>
                  <a:lnTo>
                    <a:pt x="1929712" y="0"/>
                  </a:lnTo>
                  <a:lnTo>
                    <a:pt x="1929712" y="784536"/>
                  </a:lnTo>
                  <a:lnTo>
                    <a:pt x="0" y="7845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8890" rIns="8890" bIns="8890" numCol="1" spcCol="1270" anchor="t" anchorCtr="0">
              <a:noAutofit/>
            </a:bodyPr>
            <a:lstStyle/>
            <a:p>
              <a:pPr marL="0" lvl="0" indent="0" algn="l" defTabSz="311150">
                <a:lnSpc>
                  <a:spcPct val="90000"/>
                </a:lnSpc>
                <a:spcBef>
                  <a:spcPct val="0"/>
                </a:spcBef>
                <a:spcAft>
                  <a:spcPct val="35000"/>
                </a:spcAft>
                <a:buNone/>
              </a:pPr>
              <a:r>
                <a:rPr lang="en-US" kern="1200" dirty="0">
                  <a:solidFill>
                    <a:schemeClr val="accent6">
                      <a:lumMod val="60000"/>
                      <a:lumOff val="40000"/>
                    </a:schemeClr>
                  </a:solidFill>
                </a:rPr>
                <a:t>Ensembles of Weak Learners</a:t>
              </a:r>
            </a:p>
            <a:p>
              <a:pPr marL="171450" lvl="1" indent="-171450" algn="l" defTabSz="222250">
                <a:lnSpc>
                  <a:spcPct val="90000"/>
                </a:lnSpc>
                <a:spcBef>
                  <a:spcPct val="0"/>
                </a:spcBef>
                <a:spcAft>
                  <a:spcPct val="15000"/>
                </a:spcAft>
                <a:buFont typeface="Arial" panose="020B0604020202020204" pitchFamily="34" charset="0"/>
                <a:buChar char="•"/>
              </a:pPr>
              <a:r>
                <a:rPr lang="en-US" sz="1400" kern="1200" dirty="0"/>
                <a:t>Bagging: randomly resampling the data and aggregating multiple models</a:t>
              </a:r>
            </a:p>
            <a:p>
              <a:pPr marL="171450" lvl="1" indent="-171450" algn="l" defTabSz="222250">
                <a:lnSpc>
                  <a:spcPct val="90000"/>
                </a:lnSpc>
                <a:spcBef>
                  <a:spcPct val="0"/>
                </a:spcBef>
                <a:spcAft>
                  <a:spcPct val="15000"/>
                </a:spcAft>
                <a:buFont typeface="Arial" panose="020B0604020202020204" pitchFamily="34" charset="0"/>
                <a:buChar char="•"/>
              </a:pPr>
              <a:r>
                <a:rPr lang="en-US" sz="1400" kern="1200" dirty="0"/>
                <a:t>Random feature selection: choosing the best predictor from a random subset (less greedy)</a:t>
              </a:r>
            </a:p>
            <a:p>
              <a:pPr marL="171450" lvl="1" indent="-171450" algn="l" defTabSz="222250">
                <a:lnSpc>
                  <a:spcPct val="90000"/>
                </a:lnSpc>
                <a:spcBef>
                  <a:spcPct val="0"/>
                </a:spcBef>
                <a:spcAft>
                  <a:spcPct val="15000"/>
                </a:spcAft>
                <a:buFont typeface="Arial" panose="020B0604020202020204" pitchFamily="34" charset="0"/>
                <a:buChar char="•"/>
              </a:pPr>
              <a:r>
                <a:rPr lang="en-US" sz="1400" kern="1200" dirty="0"/>
                <a:t>Boosting: fitting a sequence of models on the errors of the previous generation</a:t>
              </a:r>
            </a:p>
          </p:txBody>
        </p:sp>
        <p:sp>
          <p:nvSpPr>
            <p:cNvPr id="25" name="Straight Connector 24">
              <a:extLst>
                <a:ext uri="{FF2B5EF4-FFF2-40B4-BE49-F238E27FC236}">
                  <a16:creationId xmlns:a16="http://schemas.microsoft.com/office/drawing/2014/main" id="{ECBCBA31-C738-42ED-A6E4-EB48032B77F9}"/>
                </a:ext>
              </a:extLst>
            </p:cNvPr>
            <p:cNvSpPr/>
            <p:nvPr/>
          </p:nvSpPr>
          <p:spPr>
            <a:xfrm flipV="1">
              <a:off x="6445442" y="5084102"/>
              <a:ext cx="427227" cy="0"/>
            </a:xfrm>
            <a:prstGeom prst="line">
              <a:avLst/>
            </a:prstGeom>
            <a:sp3d z="127000" prstMaterial="matte"/>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6" name="Straight Connector 25">
              <a:extLst>
                <a:ext uri="{FF2B5EF4-FFF2-40B4-BE49-F238E27FC236}">
                  <a16:creationId xmlns:a16="http://schemas.microsoft.com/office/drawing/2014/main" id="{D7673803-8E6B-4AE2-A5D1-BEB00C6DB2F3}"/>
                </a:ext>
              </a:extLst>
            </p:cNvPr>
            <p:cNvSpPr/>
            <p:nvPr/>
          </p:nvSpPr>
          <p:spPr>
            <a:xfrm rot="5400000">
              <a:off x="5735361" y="4664514"/>
              <a:ext cx="290945" cy="1129215"/>
            </a:xfrm>
            <a:prstGeom prst="line">
              <a:avLst/>
            </a:prstGeom>
            <a:sp3d z="127000" prstMaterial="matte"/>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946155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674E5-2CDC-4634-A64B-B6C088497F1A}"/>
              </a:ext>
            </a:extLst>
          </p:cNvPr>
          <p:cNvSpPr>
            <a:spLocks noGrp="1"/>
          </p:cNvSpPr>
          <p:nvPr>
            <p:ph type="title"/>
          </p:nvPr>
        </p:nvSpPr>
        <p:spPr/>
        <p:txBody>
          <a:bodyPr/>
          <a:lstStyle/>
          <a:p>
            <a:r>
              <a:rPr lang="en-US" dirty="0"/>
              <a:t>References / Readings</a:t>
            </a:r>
          </a:p>
        </p:txBody>
      </p:sp>
      <p:sp>
        <p:nvSpPr>
          <p:cNvPr id="3" name="Content Placeholder 2">
            <a:extLst>
              <a:ext uri="{FF2B5EF4-FFF2-40B4-BE49-F238E27FC236}">
                <a16:creationId xmlns:a16="http://schemas.microsoft.com/office/drawing/2014/main" id="{D332D041-F00B-482F-97A3-BB58FA73C1C2}"/>
              </a:ext>
            </a:extLst>
          </p:cNvPr>
          <p:cNvSpPr>
            <a:spLocks noGrp="1"/>
          </p:cNvSpPr>
          <p:nvPr>
            <p:ph idx="1"/>
          </p:nvPr>
        </p:nvSpPr>
        <p:spPr/>
        <p:txBody>
          <a:bodyPr>
            <a:normAutofit fontScale="40000" lnSpcReduction="20000"/>
          </a:bodyPr>
          <a:lstStyle/>
          <a:p>
            <a:r>
              <a:rPr lang="en-US" dirty="0" err="1"/>
              <a:t>Doupe</a:t>
            </a:r>
            <a:r>
              <a:rPr lang="en-US" dirty="0"/>
              <a:t> P, </a:t>
            </a:r>
            <a:r>
              <a:rPr lang="en-US" dirty="0" err="1"/>
              <a:t>Faghmous</a:t>
            </a:r>
            <a:r>
              <a:rPr lang="en-US" dirty="0"/>
              <a:t> J, Basu S. Machine Learning for Health Services Researchers. Value in Health. 2019; 22(7):808–815</a:t>
            </a:r>
          </a:p>
          <a:p>
            <a:r>
              <a:rPr lang="en-US" dirty="0" err="1"/>
              <a:t>Shmueli</a:t>
            </a:r>
            <a:r>
              <a:rPr lang="en-US" dirty="0"/>
              <a:t> G. To explain or to predict?. Statistical science. 2010;25(3):289-310.</a:t>
            </a:r>
          </a:p>
          <a:p>
            <a:r>
              <a:rPr lang="en-US" dirty="0"/>
              <a:t>Jordan MI, Mitchell TM. Machine learning: Trends, perspectives, and prospects. Science. 2015 Jul 17;349(6245):255-60.</a:t>
            </a:r>
          </a:p>
          <a:p>
            <a:r>
              <a:rPr lang="en-US" dirty="0"/>
              <a:t>Friedman J, Hastie T, </a:t>
            </a:r>
            <a:r>
              <a:rPr lang="en-US" dirty="0" err="1"/>
              <a:t>Tibshirani</a:t>
            </a:r>
            <a:r>
              <a:rPr lang="en-US" dirty="0"/>
              <a:t> R. The elements of statistical learning. New York: Springer series in statistics; 2001.</a:t>
            </a:r>
          </a:p>
          <a:p>
            <a:r>
              <a:rPr lang="en-US" dirty="0" err="1"/>
              <a:t>Tibshirani</a:t>
            </a:r>
            <a:r>
              <a:rPr lang="en-US" dirty="0"/>
              <a:t> R. Regression shrinkage and selection via the lasso: a retrospective. Journal of the Royal Statistical Society: Series B (Statistical Methodology). 2011 Jun 1;73(3):273-82.</a:t>
            </a:r>
          </a:p>
          <a:p>
            <a:r>
              <a:rPr lang="en-US" dirty="0"/>
              <a:t>Zhang H, Singer BH. Recursive partitioning in the health sciences. Springer Science &amp; Business Media; 2013 Mar 14.</a:t>
            </a:r>
          </a:p>
          <a:p>
            <a:r>
              <a:rPr lang="en-US" dirty="0"/>
              <a:t>Strobl C, Malley J, </a:t>
            </a:r>
            <a:r>
              <a:rPr lang="en-US" dirty="0" err="1"/>
              <a:t>Tutz</a:t>
            </a:r>
            <a:r>
              <a:rPr lang="en-US" dirty="0"/>
              <a:t> G. An introduction to recursive partitioning: rationale, application, and characteristics of classification and regression trees, bagging, and random forests. Psychological methods. 2009 Dec;14(4):323.</a:t>
            </a:r>
          </a:p>
          <a:p>
            <a:r>
              <a:rPr lang="en-US" dirty="0" err="1"/>
              <a:t>Breiman</a:t>
            </a:r>
            <a:r>
              <a:rPr lang="en-US" dirty="0"/>
              <a:t> L. Random forests. Machine learning. 2001 Oct 1;45(1):5-32.</a:t>
            </a:r>
          </a:p>
          <a:p>
            <a:r>
              <a:rPr lang="en-US" dirty="0"/>
              <a:t>Friedman JH. Stochastic gradient boosting. Computational statistics &amp; data analysis. 2002 Feb 28;38(4):367-78.</a:t>
            </a:r>
            <a:endParaRPr lang="en-US" b="1" dirty="0"/>
          </a:p>
          <a:p>
            <a:r>
              <a:rPr lang="en-US" dirty="0"/>
              <a:t>Adam NR, </a:t>
            </a:r>
            <a:r>
              <a:rPr lang="en-US" dirty="0" err="1"/>
              <a:t>Wieder</a:t>
            </a:r>
            <a:r>
              <a:rPr lang="en-US" dirty="0"/>
              <a:t> R, Ghosh D. Data science, learning, and applications to biomedical and health sciences. Annals of the New York Academy of Sciences. 2017 Jan 1;1387(1):5–11.</a:t>
            </a:r>
          </a:p>
          <a:p>
            <a:r>
              <a:rPr lang="en-US" dirty="0"/>
              <a:t>Rose S. Robust Machine Learning Variable Importance Analyses of Medical Conditions for Health Care Spending. Health Services Research [Internet]. [cited 2018 Sep 21];0(0). Available from: https://onlinelibrary.wiley.com/doi/abs/10.1111/1475-6773.12848</a:t>
            </a:r>
          </a:p>
          <a:p>
            <a:r>
              <a:rPr lang="en-US" dirty="0"/>
              <a:t>Rose S, Bergquist SL, Layton TJ. Computational health economics for identification of unprofitable health care enrollees. Biostatistics. 2017 Oct 1;18(4):682–94. </a:t>
            </a:r>
          </a:p>
          <a:p>
            <a:r>
              <a:rPr lang="en-US" dirty="0"/>
              <a:t>Lee Brian K., </a:t>
            </a:r>
            <a:r>
              <a:rPr lang="en-US" dirty="0" err="1"/>
              <a:t>Lessler</a:t>
            </a:r>
            <a:r>
              <a:rPr lang="en-US" dirty="0"/>
              <a:t> Justin, Stuart Elizabeth A. Improving propensity score weighting using machine learning. Statistics in Medicine. 2009 Dec 3;29(3):337–46.</a:t>
            </a:r>
          </a:p>
          <a:p>
            <a:r>
              <a:rPr lang="en-US" dirty="0" err="1"/>
              <a:t>Pirracchio</a:t>
            </a:r>
            <a:r>
              <a:rPr lang="en-US" dirty="0"/>
              <a:t> R, Petersen ML, van der </a:t>
            </a:r>
            <a:r>
              <a:rPr lang="en-US" dirty="0" err="1"/>
              <a:t>Laan</a:t>
            </a:r>
            <a:r>
              <a:rPr lang="en-US" dirty="0"/>
              <a:t> M. Improving Propensity Score Estimators’ Robustness to Model Misspecification Using Super Learner. Am J Epidemiol. 2015 Jan 15;181(2):108–19.</a:t>
            </a:r>
          </a:p>
        </p:txBody>
      </p:sp>
    </p:spTree>
    <p:extLst>
      <p:ext uri="{BB962C8B-B14F-4D97-AF65-F5344CB8AC3E}">
        <p14:creationId xmlns:p14="http://schemas.microsoft.com/office/powerpoint/2010/main" val="322447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71B42E-B15F-4185-AD73-155227311E11}"/>
              </a:ext>
            </a:extLst>
          </p:cNvPr>
          <p:cNvPicPr>
            <a:picLocks noChangeAspect="1"/>
          </p:cNvPicPr>
          <p:nvPr/>
        </p:nvPicPr>
        <p:blipFill rotWithShape="1">
          <a:blip r:embed="rId2"/>
          <a:srcRect r="-1" b="374"/>
          <a:stretch/>
        </p:blipFill>
        <p:spPr>
          <a:xfrm>
            <a:off x="8193023" y="640082"/>
            <a:ext cx="3359313" cy="5577837"/>
          </a:xfrm>
          <a:prstGeom prst="rect">
            <a:avLst/>
          </a:prstGeom>
          <a:effectLst/>
        </p:spPr>
      </p:pic>
      <p:sp>
        <p:nvSpPr>
          <p:cNvPr id="2" name="Title 1"/>
          <p:cNvSpPr>
            <a:spLocks noGrp="1"/>
          </p:cNvSpPr>
          <p:nvPr>
            <p:ph type="title"/>
          </p:nvPr>
        </p:nvSpPr>
        <p:spPr>
          <a:xfrm>
            <a:off x="648929" y="629266"/>
            <a:ext cx="6586491" cy="1231283"/>
          </a:xfrm>
        </p:spPr>
        <p:txBody>
          <a:bodyPr>
            <a:normAutofit/>
          </a:bodyPr>
          <a:lstStyle/>
          <a:p>
            <a:r>
              <a:rPr lang="en-US" dirty="0"/>
              <a:t>Functional Approximation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6399" y="1755648"/>
                <a:ext cx="7375525" cy="4468171"/>
              </a:xfrm>
            </p:spPr>
            <p:txBody>
              <a:bodyPr>
                <a:normAutofit fontScale="70000" lnSpcReduction="20000"/>
              </a:bodyPr>
              <a:lstStyle/>
              <a:p>
                <a:pPr>
                  <a:spcBef>
                    <a:spcPts val="600"/>
                  </a:spcBef>
                  <a:spcAft>
                    <a:spcPts val="600"/>
                  </a:spcAft>
                </a:pPr>
                <a:r>
                  <a:rPr lang="en-US" sz="2400" dirty="0">
                    <a:latin typeface="+mj-lt"/>
                  </a:rPr>
                  <a:t>Assume a true functional relationship between features X and outcomes Y</a:t>
                </a:r>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𝑌</m:t>
                      </m:r>
                      <m:r>
                        <a:rPr lang="en-US" sz="2400">
                          <a:latin typeface="Cambria Math" panose="02040503050406030204" pitchFamily="18" charset="0"/>
                        </a:rPr>
                        <m:t>=</m:t>
                      </m:r>
                      <m:r>
                        <a:rPr lang="en-US" sz="2400">
                          <a:latin typeface="Cambria Math" panose="02040503050406030204" pitchFamily="18" charset="0"/>
                        </a:rPr>
                        <m:t>𝑓</m:t>
                      </m:r>
                      <m:d>
                        <m:dPr>
                          <m:ctrlPr>
                            <a:rPr lang="en-US" sz="2400" i="1">
                              <a:latin typeface="Cambria Math" panose="02040503050406030204" pitchFamily="18" charset="0"/>
                            </a:rPr>
                          </m:ctrlPr>
                        </m:dPr>
                        <m:e>
                          <m:r>
                            <a:rPr lang="en-US" sz="2400">
                              <a:latin typeface="Cambria Math" panose="02040503050406030204" pitchFamily="18" charset="0"/>
                            </a:rPr>
                            <m:t>𝑋</m:t>
                          </m:r>
                        </m:e>
                      </m:d>
                      <m:r>
                        <a:rPr lang="en-US" sz="2400">
                          <a:latin typeface="Cambria Math" panose="02040503050406030204" pitchFamily="18" charset="0"/>
                        </a:rPr>
                        <m:t>+ </m:t>
                      </m:r>
                      <m:r>
                        <m:rPr>
                          <m:sty m:val="p"/>
                        </m:rPr>
                        <a:rPr lang="en-US" sz="2400">
                          <a:latin typeface="Cambria Math" panose="02040503050406030204" pitchFamily="18" charset="0"/>
                        </a:rPr>
                        <m:t>ϵ</m:t>
                      </m:r>
                      <m:r>
                        <a:rPr lang="en-US" sz="2400">
                          <a:latin typeface="Cambria Math" panose="02040503050406030204" pitchFamily="18" charset="0"/>
                        </a:rPr>
                        <m:t>, </m:t>
                      </m:r>
                      <m:r>
                        <a:rPr lang="en-US" sz="2400">
                          <a:latin typeface="Cambria Math" panose="02040503050406030204" pitchFamily="18" charset="0"/>
                        </a:rPr>
                        <m:t>𝐸</m:t>
                      </m:r>
                      <m:d>
                        <m:dPr>
                          <m:ctrlPr>
                            <a:rPr lang="en-US" sz="2400" i="1">
                              <a:latin typeface="Cambria Math" panose="02040503050406030204" pitchFamily="18" charset="0"/>
                            </a:rPr>
                          </m:ctrlPr>
                        </m:dPr>
                        <m:e>
                          <m:r>
                            <a:rPr lang="en-US" sz="2400">
                              <a:latin typeface="Cambria Math" panose="02040503050406030204" pitchFamily="18" charset="0"/>
                            </a:rPr>
                            <m:t>𝜖</m:t>
                          </m:r>
                          <m:r>
                            <a:rPr lang="en-US" sz="2400">
                              <a:latin typeface="Cambria Math" panose="02040503050406030204" pitchFamily="18" charset="0"/>
                            </a:rPr>
                            <m:t>=0</m:t>
                          </m:r>
                        </m:e>
                      </m:d>
                      <m:r>
                        <a:rPr lang="en-US" sz="2400">
                          <a:latin typeface="Cambria Math" panose="02040503050406030204" pitchFamily="18" charset="0"/>
                        </a:rPr>
                        <m:t>, </m:t>
                      </m:r>
                    </m:oMath>
                  </m:oMathPara>
                </a14:m>
                <a:endParaRPr lang="en-US" sz="2400" dirty="0">
                  <a:latin typeface="+mj-lt"/>
                </a:endParaRPr>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𝐸</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a:latin typeface="Cambria Math" panose="02040503050406030204" pitchFamily="18" charset="0"/>
                                </a:rPr>
                                <m:t>𝜖</m:t>
                              </m:r>
                            </m:e>
                            <m:sup>
                              <m:r>
                                <a:rPr lang="en-US" sz="2400">
                                  <a:latin typeface="Cambria Math" panose="02040503050406030204" pitchFamily="18" charset="0"/>
                                </a:rPr>
                                <m:t>2</m:t>
                              </m:r>
                            </m:sup>
                          </m:sSup>
                        </m:e>
                      </m:d>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a:latin typeface="Cambria Math" panose="02040503050406030204" pitchFamily="18" charset="0"/>
                            </a:rPr>
                            <m:t>𝜎</m:t>
                          </m:r>
                        </m:e>
                        <m:sup>
                          <m:r>
                            <a:rPr lang="en-US" sz="2400">
                              <a:latin typeface="Cambria Math" panose="02040503050406030204" pitchFamily="18" charset="0"/>
                            </a:rPr>
                            <m:t>2</m:t>
                          </m:r>
                        </m:sup>
                      </m:sSup>
                      <m:r>
                        <a:rPr lang="en-US" sz="2400">
                          <a:latin typeface="Cambria Math" panose="02040503050406030204" pitchFamily="18" charset="0"/>
                        </a:rPr>
                        <m:t>,</m:t>
                      </m:r>
                    </m:oMath>
                  </m:oMathPara>
                </a14:m>
                <a:endParaRPr lang="en-US" sz="2400" dirty="0">
                  <a:latin typeface="+mj-lt"/>
                </a:endParaRPr>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cor</m:t>
                      </m:r>
                      <m:d>
                        <m:dPr>
                          <m:ctrlPr>
                            <a:rPr lang="en-US" sz="2400" i="1">
                              <a:latin typeface="Cambria Math" panose="02040503050406030204" pitchFamily="18" charset="0"/>
                            </a:rPr>
                          </m:ctrlPr>
                        </m:dPr>
                        <m:e>
                          <m:r>
                            <a:rPr lang="en-US" sz="2400">
                              <a:latin typeface="Cambria Math" panose="02040503050406030204" pitchFamily="18" charset="0"/>
                            </a:rPr>
                            <m:t>𝑋</m:t>
                          </m:r>
                          <m:r>
                            <a:rPr lang="en-US" sz="2400">
                              <a:latin typeface="Cambria Math" panose="02040503050406030204" pitchFamily="18" charset="0"/>
                            </a:rPr>
                            <m:t>,</m:t>
                          </m:r>
                          <m:r>
                            <a:rPr lang="en-US" sz="2400">
                              <a:latin typeface="Cambria Math" panose="02040503050406030204" pitchFamily="18" charset="0"/>
                            </a:rPr>
                            <m:t>𝜖</m:t>
                          </m:r>
                        </m:e>
                      </m:d>
                      <m:r>
                        <a:rPr lang="en-US" sz="2400">
                          <a:latin typeface="Cambria Math" panose="02040503050406030204" pitchFamily="18" charset="0"/>
                        </a:rPr>
                        <m:t>=0 </m:t>
                      </m:r>
                    </m:oMath>
                  </m:oMathPara>
                </a14:m>
                <a:endParaRPr lang="en-US" sz="2400" dirty="0">
                  <a:latin typeface="+mj-lt"/>
                </a:endParaRPr>
              </a:p>
              <a:p>
                <a:r>
                  <a:rPr lang="en-US" sz="2400" dirty="0">
                    <a:latin typeface="+mj-lt"/>
                  </a:rPr>
                  <a:t>Linear regression is a useful “first-order” functional approximation:</a:t>
                </a:r>
              </a:p>
              <a:p>
                <a:pPr marL="0" indent="0" algn="ctr">
                  <a:buNone/>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𝑌</m:t>
                            </m:r>
                          </m:e>
                        </m:acc>
                      </m:e>
                      <m:sub>
                        <m:r>
                          <a:rPr lang="en-US" sz="2400" i="1">
                            <a:latin typeface="Cambria Math" panose="02040503050406030204" pitchFamily="18" charset="0"/>
                          </a:rPr>
                          <m:t>𝑖</m:t>
                        </m:r>
                      </m:sub>
                    </m:sSub>
                    <m:r>
                      <a:rPr lang="en-US" sz="2400" i="1">
                        <a:latin typeface="Cambria Math" panose="02040503050406030204" pitchFamily="18" charset="0"/>
                      </a:rPr>
                      <m:t>=</m:t>
                    </m:r>
                  </m:oMath>
                </a14:m>
                <a:r>
                  <a:rPr lang="en-US" dirty="0"/>
                  <a:t>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𝑝</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𝑖𝑝</m:t>
                        </m:r>
                      </m:sub>
                    </m:sSub>
                  </m:oMath>
                </a14:m>
                <a:endParaRPr lang="en-US" dirty="0"/>
              </a:p>
              <a:p>
                <a:pPr lvl="1"/>
                <a:r>
                  <a:rPr lang="en-US" dirty="0">
                    <a:latin typeface="+mj-lt"/>
                  </a:rPr>
                  <a:t>Math is (relatively) simple</a:t>
                </a:r>
              </a:p>
              <a:p>
                <a:pPr lvl="1">
                  <a:spcAft>
                    <a:spcPts val="600"/>
                  </a:spcAft>
                </a:pPr>
                <a:r>
                  <a:rPr lang="en-US" dirty="0">
                    <a:latin typeface="+mj-lt"/>
                  </a:rPr>
                  <a:t>Easy to “predict” Y given observable X’s.</a:t>
                </a:r>
              </a:p>
              <a:p>
                <a:r>
                  <a:rPr lang="en-US" sz="2400" dirty="0">
                    <a:latin typeface="+mj-lt"/>
                  </a:rPr>
                  <a:t>Problem: simple functional approximations may generate poor predictions:</a:t>
                </a:r>
              </a:p>
              <a:p>
                <a:pPr lvl="1"/>
                <a:r>
                  <a:rPr lang="en-US" dirty="0">
                    <a:latin typeface="+mj-lt"/>
                  </a:rPr>
                  <a:t>Nonlinear and discontinuous relationships among X and Y</a:t>
                </a:r>
              </a:p>
              <a:p>
                <a:pPr lvl="1"/>
                <a:r>
                  <a:rPr lang="en-US" dirty="0">
                    <a:latin typeface="+mj-lt"/>
                  </a:rPr>
                  <a:t>Interactions among elements of X</a:t>
                </a:r>
              </a:p>
              <a:p>
                <a:pPr lvl="1"/>
                <a:r>
                  <a:rPr lang="en-US" dirty="0">
                    <a:latin typeface="+mj-lt"/>
                  </a:rPr>
                  <a:t>May not have access to all important elements of X (missing variables)</a:t>
                </a:r>
              </a:p>
              <a:p>
                <a:pPr lvl="1"/>
                <a:r>
                  <a:rPr lang="en-US" dirty="0">
                    <a:latin typeface="+mj-lt"/>
                  </a:rPr>
                  <a:t>Too many elements of X (“curse of dimensionality”)</a:t>
                </a:r>
              </a:p>
              <a:p>
                <a:endParaRPr lang="en-US" sz="2400"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6399" y="1755648"/>
                <a:ext cx="7375525" cy="4468171"/>
              </a:xfrm>
              <a:blipFill>
                <a:blip r:embed="rId3"/>
                <a:stretch>
                  <a:fillRect l="-413" t="-1910"/>
                </a:stretch>
              </a:blipFill>
            </p:spPr>
            <p:txBody>
              <a:bodyPr/>
              <a:lstStyle/>
              <a:p>
                <a:r>
                  <a:rPr lang="en-US">
                    <a:noFill/>
                  </a:rPr>
                  <a:t> </a:t>
                </a:r>
              </a:p>
            </p:txBody>
          </p:sp>
        </mc:Fallback>
      </mc:AlternateContent>
    </p:spTree>
    <p:extLst>
      <p:ext uri="{BB962C8B-B14F-4D97-AF65-F5344CB8AC3E}">
        <p14:creationId xmlns:p14="http://schemas.microsoft.com/office/powerpoint/2010/main" val="418053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250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9309" y="491249"/>
            <a:ext cx="5126421" cy="1325563"/>
          </a:xfrm>
        </p:spPr>
        <p:txBody>
          <a:bodyPr>
            <a:normAutofit/>
          </a:bodyPr>
          <a:lstStyle/>
          <a:p>
            <a:pPr algn="ctr"/>
            <a:r>
              <a:rPr lang="en-US" sz="3600" dirty="0"/>
              <a:t>“Curse of Dimensionality”</a:t>
            </a:r>
            <a:endParaRPr lang="en-US" sz="4000" dirty="0"/>
          </a:p>
        </p:txBody>
      </p:sp>
      <p:graphicFrame>
        <p:nvGraphicFramePr>
          <p:cNvPr id="27" name="Content Placeholder 26">
            <a:extLst>
              <a:ext uri="{FF2B5EF4-FFF2-40B4-BE49-F238E27FC236}">
                <a16:creationId xmlns:a16="http://schemas.microsoft.com/office/drawing/2014/main" id="{54F32B07-8C71-4157-9710-581A0B63F0CF}"/>
              </a:ext>
            </a:extLst>
          </p:cNvPr>
          <p:cNvGraphicFramePr>
            <a:graphicFrameLocks noGrp="1"/>
          </p:cNvGraphicFramePr>
          <p:nvPr>
            <p:ph sz="half" idx="1"/>
            <p:extLst>
              <p:ext uri="{D42A27DB-BD31-4B8C-83A1-F6EECF244321}">
                <p14:modId xmlns:p14="http://schemas.microsoft.com/office/powerpoint/2010/main" val="1412167311"/>
              </p:ext>
            </p:extLst>
          </p:nvPr>
        </p:nvGraphicFramePr>
        <p:xfrm>
          <a:off x="5195571" y="1762699"/>
          <a:ext cx="623681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8" name="Group 17">
            <a:extLst>
              <a:ext uri="{FF2B5EF4-FFF2-40B4-BE49-F238E27FC236}">
                <a16:creationId xmlns:a16="http://schemas.microsoft.com/office/drawing/2014/main" id="{15F6FB36-6386-48C8-A275-CE2BBD4DE51A}"/>
              </a:ext>
            </a:extLst>
          </p:cNvPr>
          <p:cNvGrpSpPr/>
          <p:nvPr/>
        </p:nvGrpSpPr>
        <p:grpSpPr>
          <a:xfrm>
            <a:off x="678873" y="858974"/>
            <a:ext cx="4129610" cy="5380190"/>
            <a:chOff x="7255843" y="1257901"/>
            <a:chExt cx="3853591" cy="4977005"/>
          </a:xfrm>
        </p:grpSpPr>
        <p:grpSp>
          <p:nvGrpSpPr>
            <p:cNvPr id="13" name="Group 12">
              <a:extLst>
                <a:ext uri="{FF2B5EF4-FFF2-40B4-BE49-F238E27FC236}">
                  <a16:creationId xmlns:a16="http://schemas.microsoft.com/office/drawing/2014/main" id="{B0838782-341D-421F-BAD0-20D721608146}"/>
                </a:ext>
              </a:extLst>
            </p:cNvPr>
            <p:cNvGrpSpPr/>
            <p:nvPr/>
          </p:nvGrpSpPr>
          <p:grpSpPr>
            <a:xfrm>
              <a:off x="7255843" y="1257901"/>
              <a:ext cx="3853591" cy="4977005"/>
              <a:chOff x="7165833" y="1317356"/>
              <a:chExt cx="3636485" cy="5059455"/>
            </a:xfrm>
          </p:grpSpPr>
          <p:sp>
            <p:nvSpPr>
              <p:cNvPr id="14" name="Rectangle 13">
                <a:extLst>
                  <a:ext uri="{FF2B5EF4-FFF2-40B4-BE49-F238E27FC236}">
                    <a16:creationId xmlns:a16="http://schemas.microsoft.com/office/drawing/2014/main" id="{B83E1288-51C2-4452-8BB5-9B40AB96A163}"/>
                  </a:ext>
                </a:extLst>
              </p:cNvPr>
              <p:cNvSpPr/>
              <p:nvPr/>
            </p:nvSpPr>
            <p:spPr>
              <a:xfrm>
                <a:off x="7165833" y="1317356"/>
                <a:ext cx="3636485" cy="505945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5" name="Picture 14">
                <a:extLst>
                  <a:ext uri="{FF2B5EF4-FFF2-40B4-BE49-F238E27FC236}">
                    <a16:creationId xmlns:a16="http://schemas.microsoft.com/office/drawing/2014/main" id="{67F35794-6D9B-47C9-BC3F-52DB6821BB0B}"/>
                  </a:ext>
                </a:extLst>
              </p:cNvPr>
              <p:cNvPicPr>
                <a:picLocks noChangeAspect="1"/>
              </p:cNvPicPr>
              <p:nvPr/>
            </p:nvPicPr>
            <p:blipFill>
              <a:blip r:embed="rId7"/>
              <a:stretch>
                <a:fillRect/>
              </a:stretch>
            </p:blipFill>
            <p:spPr>
              <a:xfrm>
                <a:off x="8172931" y="1495588"/>
                <a:ext cx="2218394" cy="2238100"/>
              </a:xfrm>
              <a:prstGeom prst="rect">
                <a:avLst/>
              </a:prstGeom>
            </p:spPr>
          </p:pic>
          <p:pic>
            <p:nvPicPr>
              <p:cNvPr id="16" name="Picture 15">
                <a:extLst>
                  <a:ext uri="{FF2B5EF4-FFF2-40B4-BE49-F238E27FC236}">
                    <a16:creationId xmlns:a16="http://schemas.microsoft.com/office/drawing/2014/main" id="{63AC3A25-A165-474F-AAB6-4D8CEFCD85C6}"/>
                  </a:ext>
                </a:extLst>
              </p:cNvPr>
              <p:cNvPicPr>
                <a:picLocks noChangeAspect="1"/>
              </p:cNvPicPr>
              <p:nvPr/>
            </p:nvPicPr>
            <p:blipFill>
              <a:blip r:embed="rId8"/>
              <a:stretch>
                <a:fillRect/>
              </a:stretch>
            </p:blipFill>
            <p:spPr>
              <a:xfrm>
                <a:off x="7403357" y="3680846"/>
                <a:ext cx="2933521" cy="2695965"/>
              </a:xfrm>
              <a:prstGeom prst="rect">
                <a:avLst/>
              </a:prstGeom>
            </p:spPr>
          </p:pic>
          <p:pic>
            <p:nvPicPr>
              <p:cNvPr id="17" name="Picture 16">
                <a:extLst>
                  <a:ext uri="{FF2B5EF4-FFF2-40B4-BE49-F238E27FC236}">
                    <a16:creationId xmlns:a16="http://schemas.microsoft.com/office/drawing/2014/main" id="{8096F665-55BE-4D50-AF35-02B69B1B7870}"/>
                  </a:ext>
                </a:extLst>
              </p:cNvPr>
              <p:cNvPicPr>
                <a:picLocks noChangeAspect="1"/>
              </p:cNvPicPr>
              <p:nvPr/>
            </p:nvPicPr>
            <p:blipFill>
              <a:blip r:embed="rId9"/>
              <a:stretch>
                <a:fillRect/>
              </a:stretch>
            </p:blipFill>
            <p:spPr>
              <a:xfrm>
                <a:off x="7403355" y="1495588"/>
                <a:ext cx="676584" cy="2049651"/>
              </a:xfrm>
              <a:prstGeom prst="rect">
                <a:avLst/>
              </a:prstGeom>
            </p:spPr>
          </p:pic>
        </p:grpSp>
        <p:cxnSp>
          <p:nvCxnSpPr>
            <p:cNvPr id="8" name="Straight Connector 7">
              <a:extLst>
                <a:ext uri="{FF2B5EF4-FFF2-40B4-BE49-F238E27FC236}">
                  <a16:creationId xmlns:a16="http://schemas.microsoft.com/office/drawing/2014/main" id="{3F4983AA-B056-4924-9991-80FF8D72560C}"/>
                </a:ext>
              </a:extLst>
            </p:cNvPr>
            <p:cNvCxnSpPr>
              <a:cxnSpLocks/>
            </p:cNvCxnSpPr>
            <p:nvPr/>
          </p:nvCxnSpPr>
          <p:spPr>
            <a:xfrm>
              <a:off x="8622326" y="2200138"/>
              <a:ext cx="1827931" cy="61243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7BF59259-4658-43CF-A6E7-E1924C76BD53}"/>
                </a:ext>
              </a:extLst>
            </p:cNvPr>
            <p:cNvSpPr/>
            <p:nvPr/>
          </p:nvSpPr>
          <p:spPr>
            <a:xfrm rot="494877">
              <a:off x="7781908" y="4671948"/>
              <a:ext cx="2539458" cy="714505"/>
            </a:xfrm>
            <a:custGeom>
              <a:avLst/>
              <a:gdLst>
                <a:gd name="connsiteX0" fmla="*/ 0 w 2558473"/>
                <a:gd name="connsiteY0" fmla="*/ 835891 h 1981200"/>
                <a:gd name="connsiteX1" fmla="*/ 1662546 w 2558473"/>
                <a:gd name="connsiteY1" fmla="*/ 1981200 h 1981200"/>
                <a:gd name="connsiteX2" fmla="*/ 2558473 w 2558473"/>
                <a:gd name="connsiteY2" fmla="*/ 992909 h 1981200"/>
                <a:gd name="connsiteX3" fmla="*/ 1168400 w 2558473"/>
                <a:gd name="connsiteY3" fmla="*/ 0 h 1981200"/>
                <a:gd name="connsiteX4" fmla="*/ 0 w 2558473"/>
                <a:gd name="connsiteY4" fmla="*/ 835891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473" h="1981200">
                  <a:moveTo>
                    <a:pt x="0" y="835891"/>
                  </a:moveTo>
                  <a:lnTo>
                    <a:pt x="1662546" y="1981200"/>
                  </a:lnTo>
                  <a:lnTo>
                    <a:pt x="2558473" y="992909"/>
                  </a:lnTo>
                  <a:lnTo>
                    <a:pt x="1168400" y="0"/>
                  </a:lnTo>
                  <a:lnTo>
                    <a:pt x="0" y="835891"/>
                  </a:lnTo>
                  <a:close/>
                </a:path>
              </a:pathLst>
            </a:cu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Connector 27">
            <a:extLst>
              <a:ext uri="{FF2B5EF4-FFF2-40B4-BE49-F238E27FC236}">
                <a16:creationId xmlns:a16="http://schemas.microsoft.com/office/drawing/2014/main" id="{716DC6E3-9EBC-49FA-839D-2601906D8907}"/>
              </a:ext>
            </a:extLst>
          </p:cNvPr>
          <p:cNvCxnSpPr>
            <a:cxnSpLocks/>
          </p:cNvCxnSpPr>
          <p:nvPr/>
        </p:nvCxnSpPr>
        <p:spPr>
          <a:xfrm>
            <a:off x="1270000" y="2270085"/>
            <a:ext cx="29094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254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Iron Law of Prediction</a:t>
            </a:r>
          </a:p>
        </p:txBody>
      </p:sp>
      <p:grpSp>
        <p:nvGrpSpPr>
          <p:cNvPr id="34" name="Group 33">
            <a:extLst>
              <a:ext uri="{FF2B5EF4-FFF2-40B4-BE49-F238E27FC236}">
                <a16:creationId xmlns:a16="http://schemas.microsoft.com/office/drawing/2014/main" id="{1657C758-6BA8-423C-B556-0A38FFF50D3C}"/>
              </a:ext>
            </a:extLst>
          </p:cNvPr>
          <p:cNvGrpSpPr/>
          <p:nvPr/>
        </p:nvGrpSpPr>
        <p:grpSpPr>
          <a:xfrm>
            <a:off x="7411177" y="2440292"/>
            <a:ext cx="3255130" cy="1804330"/>
            <a:chOff x="7411177" y="2440292"/>
            <a:chExt cx="3255130" cy="1804330"/>
          </a:xfrm>
        </p:grpSpPr>
        <p:sp>
          <p:nvSpPr>
            <p:cNvPr id="5" name="Freeform: Shape 4"/>
            <p:cNvSpPr/>
            <p:nvPr/>
          </p:nvSpPr>
          <p:spPr>
            <a:xfrm>
              <a:off x="7411177" y="2440292"/>
              <a:ext cx="3255130" cy="1804330"/>
            </a:xfrm>
            <a:custGeom>
              <a:avLst/>
              <a:gdLst>
                <a:gd name="connsiteX0" fmla="*/ 0 w 3486150"/>
                <a:gd name="connsiteY0" fmla="*/ 0 h 1415267"/>
                <a:gd name="connsiteX1" fmla="*/ 1295400 w 3486150"/>
                <a:gd name="connsiteY1" fmla="*/ 1403350 h 1415267"/>
                <a:gd name="connsiteX2" fmla="*/ 3486150 w 3486150"/>
                <a:gd name="connsiteY2" fmla="*/ 558800 h 1415267"/>
              </a:gdLst>
              <a:ahLst/>
              <a:cxnLst>
                <a:cxn ang="0">
                  <a:pos x="connsiteX0" y="connsiteY0"/>
                </a:cxn>
                <a:cxn ang="0">
                  <a:pos x="connsiteX1" y="connsiteY1"/>
                </a:cxn>
                <a:cxn ang="0">
                  <a:pos x="connsiteX2" y="connsiteY2"/>
                </a:cxn>
              </a:cxnLst>
              <a:rect l="l" t="t" r="r" b="b"/>
              <a:pathLst>
                <a:path w="3486150" h="1415267">
                  <a:moveTo>
                    <a:pt x="0" y="0"/>
                  </a:moveTo>
                  <a:cubicBezTo>
                    <a:pt x="357187" y="655108"/>
                    <a:pt x="714375" y="1310217"/>
                    <a:pt x="1295400" y="1403350"/>
                  </a:cubicBezTo>
                  <a:cubicBezTo>
                    <a:pt x="1876425" y="1496483"/>
                    <a:pt x="2681287" y="1027641"/>
                    <a:pt x="3486150" y="5588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7589326" y="2650296"/>
              <a:ext cx="1338667" cy="548526"/>
            </a:xfrm>
            <a:prstGeom prst="rect">
              <a:avLst/>
            </a:prstGeom>
            <a:noFill/>
          </p:spPr>
          <p:txBody>
            <a:bodyPr wrap="square" tIns="45720" rtlCol="0" anchor="ctr" anchorCtr="0">
              <a:noAutofit/>
            </a:bodyPr>
            <a:lstStyle/>
            <a:p>
              <a:pPr algn="ctr"/>
              <a:r>
                <a:rPr lang="en-US" sz="1200" dirty="0">
                  <a:solidFill>
                    <a:srgbClr val="FF0000"/>
                  </a:solidFill>
                </a:rPr>
                <a:t>Future Observations</a:t>
              </a:r>
            </a:p>
          </p:txBody>
        </p:sp>
      </p:grpSp>
      <mc:AlternateContent xmlns:mc="http://schemas.openxmlformats.org/markup-compatibility/2006">
        <mc:Choice xmlns:a14="http://schemas.microsoft.com/office/drawing/2010/main" Requires="a14">
          <p:sp>
            <p:nvSpPr>
              <p:cNvPr id="23" name="Content Placeholder 2"/>
              <p:cNvSpPr txBox="1">
                <a:spLocks/>
              </p:cNvSpPr>
              <p:nvPr/>
            </p:nvSpPr>
            <p:spPr>
              <a:xfrm>
                <a:off x="550696" y="1799740"/>
                <a:ext cx="6194783" cy="4172786"/>
              </a:xfrm>
              <a:prstGeom prst="rect">
                <a:avLst/>
              </a:prstGeom>
              <a:ln w="12700">
                <a:noFill/>
              </a:ln>
            </p:spPr>
            <p:txBody>
              <a:bodyPr>
                <a:noAutofit/>
              </a:bodyPr>
              <a:lstStyle>
                <a:lvl1pPr marL="230188" indent="-230188" algn="l" rtl="0" eaLnBrk="1" fontAlgn="base" hangingPunct="1">
                  <a:spcBef>
                    <a:spcPct val="20000"/>
                  </a:spcBef>
                  <a:spcAft>
                    <a:spcPct val="0"/>
                  </a:spcAft>
                  <a:buFont typeface="Arial" charset="0"/>
                  <a:buChar char="•"/>
                  <a:defRPr kern="1200">
                    <a:solidFill>
                      <a:srgbClr val="414343"/>
                    </a:solidFill>
                    <a:latin typeface="+mn-lt"/>
                    <a:ea typeface="ＭＳ Ｐゴシック" charset="-128"/>
                    <a:cs typeface="+mn-cs"/>
                  </a:defRPr>
                </a:lvl1pPr>
                <a:lvl2pPr marL="457200" indent="-234950" algn="l" rtl="0" eaLnBrk="1" fontAlgn="base" hangingPunct="1">
                  <a:spcBef>
                    <a:spcPct val="20000"/>
                  </a:spcBef>
                  <a:spcAft>
                    <a:spcPct val="0"/>
                  </a:spcAft>
                  <a:buFont typeface="Lucida Grande" charset="0"/>
                  <a:buChar char="&gt;"/>
                  <a:defRPr sz="1600" kern="1200">
                    <a:solidFill>
                      <a:srgbClr val="414343"/>
                    </a:solidFill>
                    <a:latin typeface="+mn-lt"/>
                    <a:ea typeface="ＭＳ Ｐゴシック" charset="-128"/>
                    <a:cs typeface="+mn-cs"/>
                  </a:defRPr>
                </a:lvl2pPr>
                <a:lvl3pPr marL="679450" indent="-222250" algn="l" rtl="0" eaLnBrk="1" fontAlgn="base" hangingPunct="1">
                  <a:spcBef>
                    <a:spcPct val="20000"/>
                  </a:spcBef>
                  <a:spcAft>
                    <a:spcPct val="0"/>
                  </a:spcAft>
                  <a:buFont typeface="Lucida Grande" charset="0"/>
                  <a:buChar char="-"/>
                  <a:defRPr sz="1600" kern="1200">
                    <a:solidFill>
                      <a:srgbClr val="414343"/>
                    </a:solidFill>
                    <a:latin typeface="+mn-lt"/>
                    <a:ea typeface="ＭＳ Ｐゴシック" charset="-128"/>
                    <a:cs typeface="+mn-cs"/>
                  </a:defRPr>
                </a:lvl3pPr>
                <a:lvl4pPr marL="914400" indent="-234950" algn="l" rtl="0" eaLnBrk="1" fontAlgn="base" hangingPunct="1">
                  <a:spcBef>
                    <a:spcPct val="20000"/>
                  </a:spcBef>
                  <a:spcAft>
                    <a:spcPct val="0"/>
                  </a:spcAft>
                  <a:buFont typeface="Arial" charset="0"/>
                  <a:buChar char="»"/>
                  <a:defRPr sz="1600" kern="1200">
                    <a:solidFill>
                      <a:srgbClr val="414343"/>
                    </a:solidFill>
                    <a:latin typeface="+mn-lt"/>
                    <a:ea typeface="ＭＳ Ｐゴシック" charset="-128"/>
                    <a:cs typeface="+mn-cs"/>
                  </a:defRPr>
                </a:lvl4pPr>
                <a:lvl5pPr marL="1144588" indent="-222250" algn="l" rtl="0" eaLnBrk="1" fontAlgn="base" hangingPunct="1">
                  <a:spcBef>
                    <a:spcPct val="20000"/>
                  </a:spcBef>
                  <a:spcAft>
                    <a:spcPct val="0"/>
                  </a:spcAft>
                  <a:buFont typeface="Arial" charset="0"/>
                  <a:buChar char="•"/>
                  <a:defRPr sz="1600" kern="1200">
                    <a:solidFill>
                      <a:srgbClr val="414343"/>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736" indent="-173736">
                  <a:spcBef>
                    <a:spcPts val="1200"/>
                  </a:spcBef>
                  <a:spcAft>
                    <a:spcPts val="0"/>
                  </a:spcAft>
                  <a:buClr>
                    <a:schemeClr val="tx2"/>
                  </a:buClr>
                </a:pPr>
                <a:r>
                  <a:rPr lang="en-US" sz="2000" dirty="0">
                    <a:solidFill>
                      <a:schemeClr val="tx2"/>
                    </a:solidFill>
                    <a:latin typeface="+mj-lt"/>
                  </a:rPr>
                  <a:t>Expected squared prediction error:</a:t>
                </a:r>
              </a:p>
              <a:p>
                <a:pPr marL="0" indent="0">
                  <a:spcBef>
                    <a:spcPts val="1200"/>
                  </a:spcBef>
                  <a:spcAft>
                    <a:spcPts val="0"/>
                  </a:spcAft>
                  <a:buNone/>
                </a:pPr>
                <a14:m>
                  <m:oMathPara xmlns:m="http://schemas.openxmlformats.org/officeDocument/2006/math">
                    <m:oMathParaPr>
                      <m:jc m:val="centerGroup"/>
                    </m:oMathParaPr>
                    <m:oMath xmlns:m="http://schemas.openxmlformats.org/officeDocument/2006/math">
                      <m:r>
                        <a:rPr lang="en-US" i="1">
                          <a:solidFill>
                            <a:schemeClr val="tx2"/>
                          </a:solidFill>
                          <a:latin typeface="Cambria Math" panose="02040503050406030204" pitchFamily="18" charset="0"/>
                        </a:rPr>
                        <m:t>𝐸</m:t>
                      </m:r>
                      <m:d>
                        <m:dPr>
                          <m:begChr m:val="["/>
                          <m:endChr m:val="]"/>
                          <m:ctrlPr>
                            <a:rPr lang="en-US" i="1">
                              <a:solidFill>
                                <a:schemeClr val="tx2"/>
                              </a:solidFill>
                              <a:latin typeface="Cambria Math" panose="02040503050406030204" pitchFamily="18" charset="0"/>
                            </a:rPr>
                          </m:ctrlPr>
                        </m:dPr>
                        <m:e>
                          <m:sSup>
                            <m:sSupPr>
                              <m:ctrlPr>
                                <a:rPr lang="en-US" i="1">
                                  <a:solidFill>
                                    <a:schemeClr val="tx2"/>
                                  </a:solidFill>
                                  <a:latin typeface="Cambria Math" panose="02040503050406030204" pitchFamily="18" charset="0"/>
                                </a:rPr>
                              </m:ctrlPr>
                            </m:sSupPr>
                            <m:e>
                              <m:d>
                                <m:dPr>
                                  <m:ctrlPr>
                                    <a:rPr lang="en-US" i="1">
                                      <a:solidFill>
                                        <a:schemeClr val="tx2"/>
                                      </a:solidFill>
                                      <a:latin typeface="Cambria Math" panose="02040503050406030204" pitchFamily="18" charset="0"/>
                                    </a:rPr>
                                  </m:ctrlPr>
                                </m:dPr>
                                <m:e>
                                  <m:r>
                                    <a:rPr lang="en-US" i="1">
                                      <a:solidFill>
                                        <a:schemeClr val="tx2"/>
                                      </a:solidFill>
                                      <a:latin typeface="Cambria Math" panose="02040503050406030204" pitchFamily="18" charset="0"/>
                                    </a:rPr>
                                    <m:t>𝑌</m:t>
                                  </m:r>
                                  <m:r>
                                    <a:rPr lang="en-US" i="1">
                                      <a:solidFill>
                                        <a:schemeClr val="tx2"/>
                                      </a:solidFill>
                                      <a:latin typeface="Cambria Math" panose="02040503050406030204" pitchFamily="18" charset="0"/>
                                    </a:rPr>
                                    <m:t>−</m:t>
                                  </m:r>
                                  <m:acc>
                                    <m:accPr>
                                      <m:chr m:val="̂"/>
                                      <m:ctrlPr>
                                        <a:rPr lang="en-US" i="1">
                                          <a:solidFill>
                                            <a:schemeClr val="tx2"/>
                                          </a:solidFill>
                                          <a:latin typeface="Cambria Math" panose="02040503050406030204" pitchFamily="18" charset="0"/>
                                        </a:rPr>
                                      </m:ctrlPr>
                                    </m:accPr>
                                    <m:e>
                                      <m:r>
                                        <a:rPr lang="en-US" i="1">
                                          <a:solidFill>
                                            <a:schemeClr val="tx2"/>
                                          </a:solidFill>
                                          <a:latin typeface="Cambria Math" panose="02040503050406030204" pitchFamily="18" charset="0"/>
                                        </a:rPr>
                                        <m:t>𝑓</m:t>
                                      </m:r>
                                    </m:e>
                                  </m:acc>
                                  <m:d>
                                    <m:dPr>
                                      <m:ctrlPr>
                                        <a:rPr lang="en-US" i="1">
                                          <a:solidFill>
                                            <a:schemeClr val="tx2"/>
                                          </a:solidFill>
                                          <a:latin typeface="Cambria Math" panose="02040503050406030204" pitchFamily="18" charset="0"/>
                                        </a:rPr>
                                      </m:ctrlPr>
                                    </m:dPr>
                                    <m:e>
                                      <m:r>
                                        <a:rPr lang="en-US" i="1">
                                          <a:solidFill>
                                            <a:schemeClr val="tx2"/>
                                          </a:solidFill>
                                          <a:latin typeface="Cambria Math" panose="02040503050406030204" pitchFamily="18" charset="0"/>
                                        </a:rPr>
                                        <m:t>𝑋</m:t>
                                      </m:r>
                                    </m:e>
                                  </m:d>
                                </m:e>
                              </m:d>
                            </m:e>
                            <m:sup>
                              <m:r>
                                <a:rPr lang="en-US" i="1">
                                  <a:solidFill>
                                    <a:schemeClr val="tx2"/>
                                  </a:solidFill>
                                  <a:latin typeface="Cambria Math" panose="02040503050406030204" pitchFamily="18" charset="0"/>
                                </a:rPr>
                                <m:t>2</m:t>
                              </m:r>
                            </m:sup>
                          </m:sSup>
                        </m:e>
                      </m:d>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𝐸</m:t>
                      </m:r>
                      <m:d>
                        <m:dPr>
                          <m:begChr m:val="["/>
                          <m:endChr m:val="]"/>
                          <m:ctrlPr>
                            <a:rPr lang="en-US" i="1">
                              <a:solidFill>
                                <a:schemeClr val="tx2"/>
                              </a:solidFill>
                              <a:latin typeface="Cambria Math" panose="02040503050406030204" pitchFamily="18" charset="0"/>
                            </a:rPr>
                          </m:ctrlPr>
                        </m:dPr>
                        <m:e>
                          <m:sSup>
                            <m:sSupPr>
                              <m:ctrlPr>
                                <a:rPr lang="en-US" i="1">
                                  <a:solidFill>
                                    <a:schemeClr val="tx2"/>
                                  </a:solidFill>
                                  <a:latin typeface="Cambria Math" panose="02040503050406030204" pitchFamily="18" charset="0"/>
                                </a:rPr>
                              </m:ctrlPr>
                            </m:sSupPr>
                            <m:e>
                              <m:d>
                                <m:dPr>
                                  <m:ctrlPr>
                                    <a:rPr lang="en-US" i="1">
                                      <a:solidFill>
                                        <a:schemeClr val="tx2"/>
                                      </a:solidFill>
                                      <a:latin typeface="Cambria Math" panose="02040503050406030204" pitchFamily="18" charset="0"/>
                                    </a:rPr>
                                  </m:ctrlPr>
                                </m:dPr>
                                <m:e>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𝑓</m:t>
                                  </m:r>
                                  <m:d>
                                    <m:dPr>
                                      <m:ctrlPr>
                                        <a:rPr lang="en-US" i="1">
                                          <a:solidFill>
                                            <a:schemeClr val="tx2"/>
                                          </a:solidFill>
                                          <a:latin typeface="Cambria Math" panose="02040503050406030204" pitchFamily="18" charset="0"/>
                                        </a:rPr>
                                      </m:ctrlPr>
                                    </m:dPr>
                                    <m:e>
                                      <m:r>
                                        <a:rPr lang="en-US" i="1">
                                          <a:solidFill>
                                            <a:schemeClr val="tx2"/>
                                          </a:solidFill>
                                          <a:latin typeface="Cambria Math" panose="02040503050406030204" pitchFamily="18" charset="0"/>
                                        </a:rPr>
                                        <m:t>𝑋</m:t>
                                      </m:r>
                                    </m:e>
                                  </m:d>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𝜖</m:t>
                                  </m:r>
                                  <m:r>
                                    <a:rPr lang="en-US" i="1">
                                      <a:solidFill>
                                        <a:schemeClr val="tx2"/>
                                      </a:solidFill>
                                      <a:latin typeface="Cambria Math" panose="02040503050406030204" pitchFamily="18" charset="0"/>
                                    </a:rPr>
                                    <m:t>)−</m:t>
                                  </m:r>
                                  <m:acc>
                                    <m:accPr>
                                      <m:chr m:val="̂"/>
                                      <m:ctrlPr>
                                        <a:rPr lang="en-US" i="1">
                                          <a:solidFill>
                                            <a:schemeClr val="tx2"/>
                                          </a:solidFill>
                                          <a:latin typeface="Cambria Math" panose="02040503050406030204" pitchFamily="18" charset="0"/>
                                        </a:rPr>
                                      </m:ctrlPr>
                                    </m:accPr>
                                    <m:e>
                                      <m:r>
                                        <a:rPr lang="en-US" i="1">
                                          <a:solidFill>
                                            <a:schemeClr val="tx2"/>
                                          </a:solidFill>
                                          <a:latin typeface="Cambria Math" panose="02040503050406030204" pitchFamily="18" charset="0"/>
                                        </a:rPr>
                                        <m:t>𝑓</m:t>
                                      </m:r>
                                    </m:e>
                                  </m:acc>
                                  <m:d>
                                    <m:dPr>
                                      <m:ctrlPr>
                                        <a:rPr lang="en-US" i="1">
                                          <a:solidFill>
                                            <a:schemeClr val="tx2"/>
                                          </a:solidFill>
                                          <a:latin typeface="Cambria Math" panose="02040503050406030204" pitchFamily="18" charset="0"/>
                                        </a:rPr>
                                      </m:ctrlPr>
                                    </m:dPr>
                                    <m:e>
                                      <m:r>
                                        <a:rPr lang="en-US" i="1">
                                          <a:solidFill>
                                            <a:schemeClr val="tx2"/>
                                          </a:solidFill>
                                          <a:latin typeface="Cambria Math" panose="02040503050406030204" pitchFamily="18" charset="0"/>
                                        </a:rPr>
                                        <m:t>𝑋</m:t>
                                      </m:r>
                                    </m:e>
                                  </m:d>
                                </m:e>
                              </m:d>
                            </m:e>
                            <m:sup>
                              <m:r>
                                <a:rPr lang="en-US" i="1">
                                  <a:solidFill>
                                    <a:schemeClr val="tx2"/>
                                  </a:solidFill>
                                  <a:latin typeface="Cambria Math" panose="02040503050406030204" pitchFamily="18" charset="0"/>
                                </a:rPr>
                                <m:t>2</m:t>
                              </m:r>
                            </m:sup>
                          </m:sSup>
                        </m:e>
                      </m:d>
                    </m:oMath>
                  </m:oMathPara>
                </a14:m>
                <a:endParaRPr lang="en-US" dirty="0">
                  <a:solidFill>
                    <a:schemeClr val="tx2"/>
                  </a:solidFill>
                  <a:latin typeface="+mj-lt"/>
                </a:endParaRPr>
              </a:p>
              <a:p>
                <a:pPr marL="0" indent="0">
                  <a:spcBef>
                    <a:spcPts val="1200"/>
                  </a:spcBef>
                  <a:spcAft>
                    <a:spcPts val="0"/>
                  </a:spcAft>
                  <a:buNone/>
                </a:pPr>
                <a14:m>
                  <m:oMathPara xmlns:m="http://schemas.openxmlformats.org/officeDocument/2006/math">
                    <m:oMathParaPr>
                      <m:jc m:val="centerGroup"/>
                    </m:oMathParaPr>
                    <m:oMath xmlns:m="http://schemas.openxmlformats.org/officeDocument/2006/math">
                      <m:r>
                        <a:rPr lang="en-US" i="1">
                          <a:solidFill>
                            <a:schemeClr val="tx2"/>
                          </a:solidFill>
                          <a:latin typeface="Cambria Math" panose="02040503050406030204" pitchFamily="18" charset="0"/>
                        </a:rPr>
                        <m:t>= </m:t>
                      </m:r>
                      <m:r>
                        <a:rPr lang="en-US" i="1" smtClean="0">
                          <a:solidFill>
                            <a:schemeClr val="accent4">
                              <a:lumMod val="60000"/>
                              <a:lumOff val="40000"/>
                            </a:schemeClr>
                          </a:solidFill>
                          <a:latin typeface="Cambria Math" panose="02040503050406030204" pitchFamily="18" charset="0"/>
                        </a:rPr>
                        <m:t>𝐸</m:t>
                      </m:r>
                      <m:d>
                        <m:dPr>
                          <m:begChr m:val="["/>
                          <m:endChr m:val="]"/>
                          <m:ctrlPr>
                            <a:rPr lang="en-US" i="1">
                              <a:solidFill>
                                <a:schemeClr val="accent4">
                                  <a:lumMod val="60000"/>
                                  <a:lumOff val="40000"/>
                                </a:schemeClr>
                              </a:solidFill>
                              <a:latin typeface="Cambria Math" panose="02040503050406030204" pitchFamily="18" charset="0"/>
                            </a:rPr>
                          </m:ctrlPr>
                        </m:dPr>
                        <m:e>
                          <m:sSup>
                            <m:sSupPr>
                              <m:ctrlPr>
                                <a:rPr lang="en-US" i="1">
                                  <a:solidFill>
                                    <a:schemeClr val="accent4">
                                      <a:lumMod val="60000"/>
                                      <a:lumOff val="40000"/>
                                    </a:schemeClr>
                                  </a:solidFill>
                                  <a:latin typeface="Cambria Math" panose="02040503050406030204" pitchFamily="18" charset="0"/>
                                </a:rPr>
                              </m:ctrlPr>
                            </m:sSupPr>
                            <m:e>
                              <m:r>
                                <a:rPr lang="en-US" i="1">
                                  <a:solidFill>
                                    <a:schemeClr val="accent4">
                                      <a:lumMod val="60000"/>
                                      <a:lumOff val="40000"/>
                                    </a:schemeClr>
                                  </a:solidFill>
                                  <a:latin typeface="Cambria Math" panose="02040503050406030204" pitchFamily="18" charset="0"/>
                                </a:rPr>
                                <m:t>𝜖</m:t>
                              </m:r>
                            </m:e>
                            <m:sup>
                              <m:r>
                                <a:rPr lang="en-US" i="1">
                                  <a:solidFill>
                                    <a:schemeClr val="accent4">
                                      <a:lumMod val="60000"/>
                                      <a:lumOff val="40000"/>
                                    </a:schemeClr>
                                  </a:solidFill>
                                  <a:latin typeface="Cambria Math" panose="02040503050406030204" pitchFamily="18" charset="0"/>
                                </a:rPr>
                                <m:t>2</m:t>
                              </m:r>
                            </m:sup>
                          </m:sSup>
                        </m:e>
                      </m:d>
                      <m:r>
                        <a:rPr lang="en-US" i="1">
                          <a:solidFill>
                            <a:schemeClr val="tx2"/>
                          </a:solidFill>
                          <a:latin typeface="Cambria Math" panose="02040503050406030204" pitchFamily="18" charset="0"/>
                        </a:rPr>
                        <m:t>+</m:t>
                      </m:r>
                      <m:r>
                        <a:rPr lang="en-US" i="1" smtClean="0">
                          <a:solidFill>
                            <a:srgbClr val="6FAADC"/>
                          </a:solidFill>
                          <a:latin typeface="Cambria Math" panose="02040503050406030204" pitchFamily="18" charset="0"/>
                        </a:rPr>
                        <m:t>𝐸</m:t>
                      </m:r>
                      <m:sSup>
                        <m:sSupPr>
                          <m:ctrlPr>
                            <a:rPr lang="en-US" i="1">
                              <a:solidFill>
                                <a:srgbClr val="6FAADC"/>
                              </a:solidFill>
                              <a:latin typeface="Cambria Math" panose="02040503050406030204" pitchFamily="18" charset="0"/>
                            </a:rPr>
                          </m:ctrlPr>
                        </m:sSupPr>
                        <m:e>
                          <m:d>
                            <m:dPr>
                              <m:begChr m:val="["/>
                              <m:endChr m:val="]"/>
                              <m:ctrlPr>
                                <a:rPr lang="en-US" i="1">
                                  <a:solidFill>
                                    <a:srgbClr val="6FAADC"/>
                                  </a:solidFill>
                                  <a:latin typeface="Cambria Math" panose="02040503050406030204" pitchFamily="18" charset="0"/>
                                </a:rPr>
                              </m:ctrlPr>
                            </m:dPr>
                            <m:e>
                              <m:r>
                                <a:rPr lang="en-US" i="1">
                                  <a:solidFill>
                                    <a:srgbClr val="6FAADC"/>
                                  </a:solidFill>
                                  <a:latin typeface="Cambria Math" panose="02040503050406030204" pitchFamily="18" charset="0"/>
                                </a:rPr>
                                <m:t>𝑓</m:t>
                              </m:r>
                              <m:d>
                                <m:dPr>
                                  <m:ctrlPr>
                                    <a:rPr lang="en-US" i="1">
                                      <a:solidFill>
                                        <a:srgbClr val="6FAADC"/>
                                      </a:solidFill>
                                      <a:latin typeface="Cambria Math" panose="02040503050406030204" pitchFamily="18" charset="0"/>
                                    </a:rPr>
                                  </m:ctrlPr>
                                </m:dPr>
                                <m:e>
                                  <m:r>
                                    <a:rPr lang="en-US" i="1">
                                      <a:solidFill>
                                        <a:srgbClr val="6FAADC"/>
                                      </a:solidFill>
                                      <a:latin typeface="Cambria Math" panose="02040503050406030204" pitchFamily="18" charset="0"/>
                                    </a:rPr>
                                    <m:t>𝑋</m:t>
                                  </m:r>
                                </m:e>
                              </m:d>
                              <m:r>
                                <a:rPr lang="en-US" i="1">
                                  <a:solidFill>
                                    <a:srgbClr val="6FAADC"/>
                                  </a:solidFill>
                                  <a:latin typeface="Cambria Math" panose="02040503050406030204" pitchFamily="18" charset="0"/>
                                </a:rPr>
                                <m:t>−</m:t>
                              </m:r>
                              <m:acc>
                                <m:accPr>
                                  <m:chr m:val="̂"/>
                                  <m:ctrlPr>
                                    <a:rPr lang="en-US" i="1">
                                      <a:solidFill>
                                        <a:srgbClr val="6FAADC"/>
                                      </a:solidFill>
                                      <a:latin typeface="Cambria Math" panose="02040503050406030204" pitchFamily="18" charset="0"/>
                                    </a:rPr>
                                  </m:ctrlPr>
                                </m:accPr>
                                <m:e>
                                  <m:r>
                                    <a:rPr lang="en-US" i="1">
                                      <a:solidFill>
                                        <a:srgbClr val="6FAADC"/>
                                      </a:solidFill>
                                      <a:latin typeface="Cambria Math" panose="02040503050406030204" pitchFamily="18" charset="0"/>
                                    </a:rPr>
                                    <m:t>𝑓</m:t>
                                  </m:r>
                                </m:e>
                              </m:acc>
                              <m:d>
                                <m:dPr>
                                  <m:ctrlPr>
                                    <a:rPr lang="en-US" i="1">
                                      <a:solidFill>
                                        <a:srgbClr val="6FAADC"/>
                                      </a:solidFill>
                                      <a:latin typeface="Cambria Math" panose="02040503050406030204" pitchFamily="18" charset="0"/>
                                    </a:rPr>
                                  </m:ctrlPr>
                                </m:dPr>
                                <m:e>
                                  <m:r>
                                    <a:rPr lang="en-US" i="1">
                                      <a:solidFill>
                                        <a:srgbClr val="6FAADC"/>
                                      </a:solidFill>
                                      <a:latin typeface="Cambria Math" panose="02040503050406030204" pitchFamily="18" charset="0"/>
                                    </a:rPr>
                                    <m:t>𝑋</m:t>
                                  </m:r>
                                </m:e>
                              </m:d>
                            </m:e>
                          </m:d>
                        </m:e>
                        <m:sup>
                          <m:r>
                            <a:rPr lang="en-US" i="1">
                              <a:solidFill>
                                <a:srgbClr val="6FAADC"/>
                              </a:solidFill>
                              <a:latin typeface="Cambria Math" panose="02040503050406030204" pitchFamily="18" charset="0"/>
                            </a:rPr>
                            <m:t>2</m:t>
                          </m:r>
                        </m:sup>
                      </m:sSup>
                      <m:r>
                        <a:rPr lang="en-US" i="1">
                          <a:solidFill>
                            <a:schemeClr val="tx2"/>
                          </a:solidFill>
                          <a:latin typeface="Cambria Math" panose="02040503050406030204" pitchFamily="18" charset="0"/>
                        </a:rPr>
                        <m:t>+</m:t>
                      </m:r>
                      <m:r>
                        <a:rPr lang="en-US" i="1" smtClean="0">
                          <a:solidFill>
                            <a:srgbClr val="FF0000"/>
                          </a:solidFill>
                          <a:latin typeface="Cambria Math" panose="02040503050406030204" pitchFamily="18" charset="0"/>
                        </a:rPr>
                        <m:t>𝐸</m:t>
                      </m:r>
                      <m:sSup>
                        <m:sSupPr>
                          <m:ctrlPr>
                            <a:rPr lang="en-US" i="1">
                              <a:solidFill>
                                <a:srgbClr val="FF0000"/>
                              </a:solidFill>
                              <a:latin typeface="Cambria Math" panose="02040503050406030204" pitchFamily="18" charset="0"/>
                            </a:rPr>
                          </m:ctrlPr>
                        </m:sSupPr>
                        <m:e>
                          <m:d>
                            <m:dPr>
                              <m:begChr m:val="["/>
                              <m:endChr m:val="]"/>
                              <m:ctrlPr>
                                <a:rPr lang="en-US" i="1">
                                  <a:solidFill>
                                    <a:srgbClr val="FF0000"/>
                                  </a:solidFill>
                                  <a:latin typeface="Cambria Math" panose="02040503050406030204" pitchFamily="18" charset="0"/>
                                </a:rPr>
                              </m:ctrlPr>
                            </m:d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𝑓</m:t>
                                  </m:r>
                                </m:e>
                              </m:acc>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𝑋</m:t>
                                  </m:r>
                                </m:e>
                              </m:d>
                            </m:e>
                          </m:d>
                        </m:e>
                        <m:sup>
                          <m:r>
                            <a:rPr lang="en-US" i="1">
                              <a:solidFill>
                                <a:srgbClr val="FF0000"/>
                              </a:solidFill>
                              <a:latin typeface="Cambria Math" panose="02040503050406030204" pitchFamily="18" charset="0"/>
                            </a:rPr>
                            <m:t>2</m:t>
                          </m:r>
                        </m:sup>
                      </m:sSup>
                      <m:r>
                        <a:rPr lang="en-US" i="1">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𝐸</m:t>
                          </m:r>
                        </m:e>
                        <m:sup>
                          <m:r>
                            <a:rPr lang="en-US" i="1">
                              <a:solidFill>
                                <a:srgbClr val="FF0000"/>
                              </a:solidFill>
                              <a:latin typeface="Cambria Math" panose="02040503050406030204" pitchFamily="18" charset="0"/>
                            </a:rPr>
                            <m:t>2</m:t>
                          </m:r>
                        </m:sup>
                      </m:sSup>
                      <m:d>
                        <m:dPr>
                          <m:begChr m:val="["/>
                          <m:endChr m:val="]"/>
                          <m:ctrlPr>
                            <a:rPr lang="en-US" i="1">
                              <a:solidFill>
                                <a:srgbClr val="FF0000"/>
                              </a:solidFill>
                              <a:latin typeface="Cambria Math" panose="02040503050406030204" pitchFamily="18" charset="0"/>
                            </a:rPr>
                          </m:ctrlPr>
                        </m:d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𝑓</m:t>
                              </m:r>
                            </m:e>
                          </m:acc>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𝑋</m:t>
                              </m:r>
                            </m:e>
                          </m:d>
                        </m:e>
                      </m:d>
                    </m:oMath>
                  </m:oMathPara>
                </a14:m>
                <a:endParaRPr lang="en-US" dirty="0">
                  <a:solidFill>
                    <a:schemeClr val="tx2"/>
                  </a:solidFill>
                  <a:latin typeface="+mj-lt"/>
                </a:endParaRPr>
              </a:p>
              <a:p>
                <a:pPr marL="0" indent="0">
                  <a:spcBef>
                    <a:spcPts val="1200"/>
                  </a:spcBef>
                  <a:spcAft>
                    <a:spcPts val="0"/>
                  </a:spcAft>
                  <a:buNone/>
                </a:pPr>
                <a:endParaRPr lang="en-US" dirty="0">
                  <a:solidFill>
                    <a:schemeClr val="tx2"/>
                  </a:solidFill>
                  <a:latin typeface="+mj-lt"/>
                </a:endParaRPr>
              </a:p>
              <a:p>
                <a:pPr marL="0" indent="0">
                  <a:spcBef>
                    <a:spcPts val="1200"/>
                  </a:spcBef>
                  <a:spcAft>
                    <a:spcPts val="0"/>
                  </a:spcAft>
                  <a:buNone/>
                </a:pPr>
                <a14:m>
                  <m:oMathPara xmlns:m="http://schemas.openxmlformats.org/officeDocument/2006/math">
                    <m:oMathParaPr>
                      <m:jc m:val="centerGroup"/>
                    </m:oMathParaPr>
                    <m:oMath xmlns:m="http://schemas.openxmlformats.org/officeDocument/2006/math">
                      <m:r>
                        <a:rPr lang="en-US" sz="2000" i="1">
                          <a:solidFill>
                            <a:schemeClr val="tx2"/>
                          </a:solidFill>
                          <a:latin typeface="Cambria Math" panose="02040503050406030204" pitchFamily="18" charset="0"/>
                        </a:rPr>
                        <m:t>=</m:t>
                      </m:r>
                      <m:sSup>
                        <m:sSupPr>
                          <m:ctrlPr>
                            <a:rPr lang="en-US" sz="2000" i="1">
                              <a:solidFill>
                                <a:srgbClr val="FF0000"/>
                              </a:solidFill>
                              <a:latin typeface="Cambria Math" panose="02040503050406030204" pitchFamily="18" charset="0"/>
                            </a:rPr>
                          </m:ctrlPr>
                        </m:sSupPr>
                        <m:e>
                          <m:r>
                            <a:rPr lang="en-US" sz="2000" i="1" smtClean="0">
                              <a:solidFill>
                                <a:schemeClr val="accent4">
                                  <a:lumMod val="60000"/>
                                  <a:lumOff val="40000"/>
                                </a:schemeClr>
                              </a:solidFill>
                              <a:latin typeface="Cambria Math" panose="02040503050406030204" pitchFamily="18" charset="0"/>
                            </a:rPr>
                            <m:t>𝜎</m:t>
                          </m:r>
                        </m:e>
                        <m:sup>
                          <m:r>
                            <a:rPr lang="en-US" sz="2000" i="1" smtClean="0">
                              <a:solidFill>
                                <a:schemeClr val="accent4">
                                  <a:lumMod val="60000"/>
                                  <a:lumOff val="40000"/>
                                </a:schemeClr>
                              </a:solidFill>
                              <a:latin typeface="Cambria Math" panose="02040503050406030204" pitchFamily="18" charset="0"/>
                            </a:rPr>
                            <m:t>2</m:t>
                          </m:r>
                        </m:sup>
                      </m:sSup>
                      <m:r>
                        <a:rPr lang="en-US" sz="2000" i="1">
                          <a:solidFill>
                            <a:schemeClr val="tx2"/>
                          </a:solidFill>
                          <a:latin typeface="Cambria Math" panose="02040503050406030204" pitchFamily="18" charset="0"/>
                        </a:rPr>
                        <m:t>+</m:t>
                      </m:r>
                      <m:r>
                        <a:rPr lang="en-US" sz="2000" i="1">
                          <a:solidFill>
                            <a:schemeClr val="accent5"/>
                          </a:solidFill>
                          <a:latin typeface="Cambria Math" panose="02040503050406030204" pitchFamily="18" charset="0"/>
                        </a:rPr>
                        <m:t>𝐵𝑖𝑎𝑠</m:t>
                      </m:r>
                      <m:sSup>
                        <m:sSupPr>
                          <m:ctrlPr>
                            <a:rPr lang="en-US" sz="2000" i="1">
                              <a:solidFill>
                                <a:schemeClr val="accent5"/>
                              </a:solidFill>
                              <a:latin typeface="Cambria Math" panose="02040503050406030204" pitchFamily="18" charset="0"/>
                            </a:rPr>
                          </m:ctrlPr>
                        </m:sSupPr>
                        <m:e>
                          <m:d>
                            <m:dPr>
                              <m:ctrlPr>
                                <a:rPr lang="en-US" sz="2000" i="1">
                                  <a:solidFill>
                                    <a:schemeClr val="accent5"/>
                                  </a:solidFill>
                                  <a:latin typeface="Cambria Math" panose="02040503050406030204" pitchFamily="18" charset="0"/>
                                </a:rPr>
                              </m:ctrlPr>
                            </m:dPr>
                            <m:e>
                              <m:acc>
                                <m:accPr>
                                  <m:chr m:val="̂"/>
                                  <m:ctrlPr>
                                    <a:rPr lang="en-US" sz="2000" i="1">
                                      <a:solidFill>
                                        <a:schemeClr val="accent5"/>
                                      </a:solidFill>
                                      <a:latin typeface="Cambria Math" panose="02040503050406030204" pitchFamily="18" charset="0"/>
                                    </a:rPr>
                                  </m:ctrlPr>
                                </m:accPr>
                                <m:e>
                                  <m:r>
                                    <a:rPr lang="en-US" sz="2000" i="1">
                                      <a:solidFill>
                                        <a:schemeClr val="accent5"/>
                                      </a:solidFill>
                                      <a:latin typeface="Cambria Math" panose="02040503050406030204" pitchFamily="18" charset="0"/>
                                    </a:rPr>
                                    <m:t>𝑓</m:t>
                                  </m:r>
                                </m:e>
                              </m:acc>
                              <m:d>
                                <m:dPr>
                                  <m:ctrlPr>
                                    <a:rPr lang="en-US" sz="2000" i="1">
                                      <a:solidFill>
                                        <a:schemeClr val="accent5"/>
                                      </a:solidFill>
                                      <a:latin typeface="Cambria Math" panose="02040503050406030204" pitchFamily="18" charset="0"/>
                                    </a:rPr>
                                  </m:ctrlPr>
                                </m:dPr>
                                <m:e>
                                  <m:r>
                                    <a:rPr lang="en-US" sz="2000" i="1">
                                      <a:solidFill>
                                        <a:schemeClr val="accent5"/>
                                      </a:solidFill>
                                      <a:latin typeface="Cambria Math" panose="02040503050406030204" pitchFamily="18" charset="0"/>
                                    </a:rPr>
                                    <m:t>𝑥</m:t>
                                  </m:r>
                                </m:e>
                              </m:d>
                            </m:e>
                          </m:d>
                        </m:e>
                        <m:sup>
                          <m:r>
                            <a:rPr lang="en-US" sz="2000" i="1">
                              <a:solidFill>
                                <a:schemeClr val="accent5"/>
                              </a:solidFill>
                              <a:latin typeface="Cambria Math" panose="02040503050406030204" pitchFamily="18" charset="0"/>
                            </a:rPr>
                            <m:t>2</m:t>
                          </m:r>
                        </m:sup>
                      </m:sSup>
                      <m:r>
                        <a:rPr lang="en-US" sz="2000" i="1">
                          <a:solidFill>
                            <a:schemeClr val="tx2"/>
                          </a:solidFill>
                          <a:latin typeface="Cambria Math" panose="02040503050406030204" pitchFamily="18" charset="0"/>
                        </a:rPr>
                        <m:t>+</m:t>
                      </m:r>
                      <m:r>
                        <a:rPr lang="en-US" sz="2000" i="1" smtClean="0">
                          <a:solidFill>
                            <a:srgbClr val="FF0000"/>
                          </a:solidFill>
                          <a:latin typeface="Cambria Math" panose="02040503050406030204" pitchFamily="18" charset="0"/>
                        </a:rPr>
                        <m:t>𝑉𝑎𝑟𝑖𝑎𝑛𝑐𝑒</m:t>
                      </m:r>
                      <m:d>
                        <m:dPr>
                          <m:ctrlPr>
                            <a:rPr lang="en-US" sz="2000" i="1">
                              <a:solidFill>
                                <a:srgbClr val="FF0000"/>
                              </a:solidFill>
                              <a:latin typeface="Cambria Math" panose="02040503050406030204" pitchFamily="18" charset="0"/>
                            </a:rPr>
                          </m:ctrlPr>
                        </m:dPr>
                        <m:e>
                          <m:acc>
                            <m:accPr>
                              <m:chr m:val="̂"/>
                              <m:ctrlPr>
                                <a:rPr lang="en-US" sz="2000" i="1">
                                  <a:solidFill>
                                    <a:srgbClr val="FF0000"/>
                                  </a:solidFill>
                                  <a:latin typeface="Cambria Math" panose="02040503050406030204" pitchFamily="18" charset="0"/>
                                </a:rPr>
                              </m:ctrlPr>
                            </m:accPr>
                            <m:e>
                              <m:r>
                                <a:rPr lang="en-US" sz="2000" i="1">
                                  <a:solidFill>
                                    <a:srgbClr val="FF0000"/>
                                  </a:solidFill>
                                  <a:latin typeface="Cambria Math" panose="02040503050406030204" pitchFamily="18" charset="0"/>
                                </a:rPr>
                                <m:t>𝑓</m:t>
                              </m:r>
                            </m:e>
                          </m:acc>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𝑋</m:t>
                              </m:r>
                            </m:e>
                          </m:d>
                        </m:e>
                      </m:d>
                    </m:oMath>
                  </m:oMathPara>
                </a14:m>
                <a:endParaRPr lang="en-US" sz="2000" dirty="0">
                  <a:solidFill>
                    <a:schemeClr val="tx2"/>
                  </a:solidFill>
                  <a:latin typeface="+mj-lt"/>
                </a:endParaRPr>
              </a:p>
              <a:p>
                <a:pPr marL="173736" indent="-173736">
                  <a:spcBef>
                    <a:spcPts val="1200"/>
                  </a:spcBef>
                  <a:spcAft>
                    <a:spcPts val="0"/>
                  </a:spcAft>
                  <a:buClr>
                    <a:schemeClr val="tx2"/>
                  </a:buClr>
                </a:pPr>
                <a:r>
                  <a:rPr lang="en-US" sz="2000" dirty="0">
                    <a:solidFill>
                      <a:schemeClr val="tx2"/>
                    </a:solidFill>
                    <a:latin typeface="+mj-lt"/>
                  </a:rPr>
                  <a:t>Reducing explanatory error (i.e., fitting the data you have) is trivial.</a:t>
                </a:r>
              </a:p>
              <a:p>
                <a:pPr marL="173736" indent="-173736">
                  <a:spcBef>
                    <a:spcPts val="1200"/>
                  </a:spcBef>
                  <a:spcAft>
                    <a:spcPts val="0"/>
                  </a:spcAft>
                  <a:buClr>
                    <a:schemeClr val="tx2"/>
                  </a:buClr>
                </a:pPr>
                <a:r>
                  <a:rPr lang="en-US" sz="2000" dirty="0">
                    <a:solidFill>
                      <a:schemeClr val="tx2"/>
                    </a:solidFill>
                    <a:latin typeface="+mj-lt"/>
                  </a:rPr>
                  <a:t>If our goal is to minimize prediction error for future observations, we might want to choose methods that accept some bias in exchange for a reduction in variance</a:t>
                </a:r>
              </a:p>
            </p:txBody>
          </p:sp>
        </mc:Choice>
        <mc:Fallback>
          <p:sp>
            <p:nvSpPr>
              <p:cNvPr id="23" name="Content Placeholder 2"/>
              <p:cNvSpPr txBox="1">
                <a:spLocks noRot="1" noChangeAspect="1" noMove="1" noResize="1" noEditPoints="1" noAdjustHandles="1" noChangeArrowheads="1" noChangeShapeType="1" noTextEdit="1"/>
              </p:cNvSpPr>
              <p:nvPr/>
            </p:nvSpPr>
            <p:spPr>
              <a:xfrm>
                <a:off x="550696" y="1799740"/>
                <a:ext cx="6194783" cy="4172786"/>
              </a:xfrm>
              <a:prstGeom prst="rect">
                <a:avLst/>
              </a:prstGeom>
              <a:blipFill>
                <a:blip r:embed="rId2"/>
                <a:stretch>
                  <a:fillRect l="-885" t="-730"/>
                </a:stretch>
              </a:blipFill>
              <a:ln w="1270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9D373B9-818D-4BDC-92E5-1563BCB86B8A}"/>
              </a:ext>
            </a:extLst>
          </p:cNvPr>
          <p:cNvGrpSpPr/>
          <p:nvPr/>
        </p:nvGrpSpPr>
        <p:grpSpPr>
          <a:xfrm>
            <a:off x="6759065" y="1613382"/>
            <a:ext cx="5039019" cy="4714417"/>
            <a:chOff x="6759065" y="1613382"/>
            <a:chExt cx="5039019" cy="4714417"/>
          </a:xfrm>
        </p:grpSpPr>
        <p:sp>
          <p:nvSpPr>
            <p:cNvPr id="4" name="Freeform: Shape 3"/>
            <p:cNvSpPr/>
            <p:nvPr/>
          </p:nvSpPr>
          <p:spPr>
            <a:xfrm>
              <a:off x="7394086" y="2570896"/>
              <a:ext cx="3254466" cy="2874544"/>
            </a:xfrm>
            <a:custGeom>
              <a:avLst/>
              <a:gdLst>
                <a:gd name="connsiteX0" fmla="*/ 0 w 3575050"/>
                <a:gd name="connsiteY0" fmla="*/ 0 h 2730500"/>
                <a:gd name="connsiteX1" fmla="*/ 971550 w 3575050"/>
                <a:gd name="connsiteY1" fmla="*/ 1809750 h 2730500"/>
                <a:gd name="connsiteX2" fmla="*/ 3575050 w 3575050"/>
                <a:gd name="connsiteY2" fmla="*/ 2730500 h 2730500"/>
                <a:gd name="connsiteX3" fmla="*/ 3575050 w 3575050"/>
                <a:gd name="connsiteY3" fmla="*/ 2730500 h 2730500"/>
              </a:gdLst>
              <a:ahLst/>
              <a:cxnLst>
                <a:cxn ang="0">
                  <a:pos x="connsiteX0" y="connsiteY0"/>
                </a:cxn>
                <a:cxn ang="0">
                  <a:pos x="connsiteX1" y="connsiteY1"/>
                </a:cxn>
                <a:cxn ang="0">
                  <a:pos x="connsiteX2" y="connsiteY2"/>
                </a:cxn>
                <a:cxn ang="0">
                  <a:pos x="connsiteX3" y="connsiteY3"/>
                </a:cxn>
              </a:cxnLst>
              <a:rect l="l" t="t" r="r" b="b"/>
              <a:pathLst>
                <a:path w="3575050" h="2730500">
                  <a:moveTo>
                    <a:pt x="0" y="0"/>
                  </a:moveTo>
                  <a:cubicBezTo>
                    <a:pt x="187854" y="677333"/>
                    <a:pt x="375708" y="1354667"/>
                    <a:pt x="971550" y="1809750"/>
                  </a:cubicBezTo>
                  <a:cubicBezTo>
                    <a:pt x="1567392" y="2264833"/>
                    <a:pt x="3575050" y="2730500"/>
                    <a:pt x="3575050" y="2730500"/>
                  </a:cubicBezTo>
                  <a:lnTo>
                    <a:pt x="3575050" y="273050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04894" y="5542185"/>
              <a:ext cx="1896417" cy="325452"/>
            </a:xfrm>
            <a:prstGeom prst="rect">
              <a:avLst/>
            </a:prstGeom>
            <a:noFill/>
          </p:spPr>
          <p:txBody>
            <a:bodyPr wrap="none" rtlCol="0">
              <a:noAutofit/>
            </a:bodyPr>
            <a:lstStyle/>
            <a:p>
              <a:pPr algn="ctr"/>
              <a:r>
                <a:rPr lang="en-US" sz="1600" dirty="0"/>
                <a:t>Model Complexity</a:t>
              </a:r>
            </a:p>
          </p:txBody>
        </p:sp>
        <p:sp>
          <p:nvSpPr>
            <p:cNvPr id="8" name="TextBox 7"/>
            <p:cNvSpPr txBox="1"/>
            <p:nvPr/>
          </p:nvSpPr>
          <p:spPr>
            <a:xfrm>
              <a:off x="7111601" y="5580867"/>
              <a:ext cx="440570" cy="276999"/>
            </a:xfrm>
            <a:prstGeom prst="rect">
              <a:avLst/>
            </a:prstGeom>
            <a:noFill/>
          </p:spPr>
          <p:txBody>
            <a:bodyPr wrap="none" rtlCol="0">
              <a:spAutoFit/>
            </a:bodyPr>
            <a:lstStyle/>
            <a:p>
              <a:r>
                <a:rPr lang="en-US" sz="1200" dirty="0"/>
                <a:t>Low</a:t>
              </a:r>
            </a:p>
          </p:txBody>
        </p:sp>
        <p:sp>
          <p:nvSpPr>
            <p:cNvPr id="9" name="TextBox 8"/>
            <p:cNvSpPr txBox="1"/>
            <p:nvPr/>
          </p:nvSpPr>
          <p:spPr>
            <a:xfrm>
              <a:off x="10263743" y="5580867"/>
              <a:ext cx="468398" cy="276999"/>
            </a:xfrm>
            <a:prstGeom prst="rect">
              <a:avLst/>
            </a:prstGeom>
            <a:noFill/>
          </p:spPr>
          <p:txBody>
            <a:bodyPr wrap="none" rtlCol="0">
              <a:spAutoFit/>
            </a:bodyPr>
            <a:lstStyle/>
            <a:p>
              <a:r>
                <a:rPr lang="en-US" sz="1200" dirty="0"/>
                <a:t>High</a:t>
              </a:r>
            </a:p>
          </p:txBody>
        </p:sp>
        <p:cxnSp>
          <p:nvCxnSpPr>
            <p:cNvPr id="11" name="Straight Connector 10"/>
            <p:cNvCxnSpPr>
              <a:cxnSpLocks/>
            </p:cNvCxnSpPr>
            <p:nvPr/>
          </p:nvCxnSpPr>
          <p:spPr>
            <a:xfrm>
              <a:off x="7311626" y="5241732"/>
              <a:ext cx="3282950" cy="0"/>
            </a:xfrm>
            <a:prstGeom prst="line">
              <a:avLst/>
            </a:prstGeom>
            <a:ln w="12700">
              <a:solidFill>
                <a:srgbClr val="D1B65F"/>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46135" y="4977667"/>
              <a:ext cx="1499109" cy="292547"/>
            </a:xfrm>
            <a:prstGeom prst="rect">
              <a:avLst/>
            </a:prstGeom>
            <a:noFill/>
          </p:spPr>
          <p:txBody>
            <a:bodyPr wrap="square" tIns="45720" rtlCol="0" anchor="ctr" anchorCtr="0">
              <a:noAutofit/>
            </a:bodyPr>
            <a:lstStyle/>
            <a:p>
              <a:pPr algn="ctr"/>
              <a:r>
                <a:rPr lang="en-US" sz="1200" dirty="0">
                  <a:solidFill>
                    <a:schemeClr val="accent4">
                      <a:lumMod val="60000"/>
                      <a:lumOff val="40000"/>
                    </a:schemeClr>
                  </a:solidFill>
                </a:rPr>
                <a:t>Irreducible Error </a:t>
              </a:r>
              <a:r>
                <a:rPr lang="en-US" sz="1200" dirty="0">
                  <a:solidFill>
                    <a:schemeClr val="accent4">
                      <a:lumMod val="60000"/>
                      <a:lumOff val="40000"/>
                    </a:schemeClr>
                  </a:solidFill>
                  <a:latin typeface="Symbol" panose="05050102010706020507" pitchFamily="18" charset="2"/>
                </a:rPr>
                <a:t>s</a:t>
              </a:r>
              <a:r>
                <a:rPr lang="en-US" sz="1200" baseline="30000" dirty="0">
                  <a:solidFill>
                    <a:schemeClr val="accent4">
                      <a:lumMod val="60000"/>
                      <a:lumOff val="40000"/>
                    </a:schemeClr>
                  </a:solidFill>
                </a:rPr>
                <a:t>2</a:t>
              </a:r>
              <a:r>
                <a:rPr lang="en-US" sz="1200" dirty="0">
                  <a:solidFill>
                    <a:schemeClr val="accent4">
                      <a:lumMod val="60000"/>
                      <a:lumOff val="40000"/>
                    </a:schemeClr>
                  </a:solidFill>
                </a:rPr>
                <a:t> </a:t>
              </a:r>
            </a:p>
          </p:txBody>
        </p:sp>
        <p:sp>
          <p:nvSpPr>
            <p:cNvPr id="14" name="TextBox 13"/>
            <p:cNvSpPr txBox="1"/>
            <p:nvPr/>
          </p:nvSpPr>
          <p:spPr>
            <a:xfrm rot="16200000">
              <a:off x="6544717" y="3574559"/>
              <a:ext cx="1416671" cy="338554"/>
            </a:xfrm>
            <a:prstGeom prst="rect">
              <a:avLst/>
            </a:prstGeom>
            <a:noFill/>
          </p:spPr>
          <p:txBody>
            <a:bodyPr wrap="none" rtlCol="0">
              <a:spAutoFit/>
            </a:bodyPr>
            <a:lstStyle/>
            <a:p>
              <a:pPr algn="ctr"/>
              <a:r>
                <a:rPr lang="en-US" sz="1600" dirty="0"/>
                <a:t>Expected Error</a:t>
              </a:r>
            </a:p>
          </p:txBody>
        </p:sp>
        <p:sp>
          <p:nvSpPr>
            <p:cNvPr id="16" name="TextBox 15"/>
            <p:cNvSpPr txBox="1"/>
            <p:nvPr/>
          </p:nvSpPr>
          <p:spPr>
            <a:xfrm>
              <a:off x="8532602" y="4434572"/>
              <a:ext cx="1338667" cy="329116"/>
            </a:xfrm>
            <a:prstGeom prst="rect">
              <a:avLst/>
            </a:prstGeom>
            <a:noFill/>
          </p:spPr>
          <p:txBody>
            <a:bodyPr wrap="square" tIns="45720" rtlCol="0" anchor="ctr" anchorCtr="0">
              <a:noAutofit/>
            </a:bodyPr>
            <a:lstStyle/>
            <a:p>
              <a:pPr algn="ctr"/>
              <a:r>
                <a:rPr lang="en-US" sz="1200" dirty="0">
                  <a:solidFill>
                    <a:schemeClr val="accent1">
                      <a:lumMod val="75000"/>
                    </a:schemeClr>
                  </a:solidFill>
                </a:rPr>
                <a:t>Training Sample</a:t>
              </a:r>
            </a:p>
          </p:txBody>
        </p:sp>
        <p:sp>
          <p:nvSpPr>
            <p:cNvPr id="18" name="TextBox 17"/>
            <p:cNvSpPr txBox="1"/>
            <p:nvPr/>
          </p:nvSpPr>
          <p:spPr>
            <a:xfrm>
              <a:off x="7137002" y="1688840"/>
              <a:ext cx="1338667" cy="475390"/>
            </a:xfrm>
            <a:prstGeom prst="rect">
              <a:avLst/>
            </a:prstGeom>
            <a:noFill/>
          </p:spPr>
          <p:txBody>
            <a:bodyPr wrap="square" rtlCol="0">
              <a:spAutoFit/>
            </a:bodyPr>
            <a:lstStyle/>
            <a:p>
              <a:r>
                <a:rPr lang="en-US" sz="1200" dirty="0"/>
                <a:t>Higher Bias</a:t>
              </a:r>
            </a:p>
            <a:p>
              <a:r>
                <a:rPr lang="en-US" sz="1200" dirty="0"/>
                <a:t>Low Variance</a:t>
              </a:r>
            </a:p>
          </p:txBody>
        </p:sp>
        <p:sp>
          <p:nvSpPr>
            <p:cNvPr id="19" name="Arrow: Right 18"/>
            <p:cNvSpPr/>
            <p:nvPr/>
          </p:nvSpPr>
          <p:spPr>
            <a:xfrm rot="10800000">
              <a:off x="7238601" y="2168438"/>
              <a:ext cx="360482" cy="54321"/>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411342" y="1688840"/>
              <a:ext cx="1338667" cy="475390"/>
            </a:xfrm>
            <a:prstGeom prst="rect">
              <a:avLst/>
            </a:prstGeom>
            <a:noFill/>
          </p:spPr>
          <p:txBody>
            <a:bodyPr wrap="square" rtlCol="0">
              <a:spAutoFit/>
            </a:bodyPr>
            <a:lstStyle/>
            <a:p>
              <a:pPr algn="r"/>
              <a:r>
                <a:rPr lang="en-US" sz="1200" dirty="0"/>
                <a:t>Lower Bias</a:t>
              </a:r>
            </a:p>
            <a:p>
              <a:pPr algn="r"/>
              <a:r>
                <a:rPr lang="en-US" sz="1200" dirty="0"/>
                <a:t>High Variance</a:t>
              </a:r>
            </a:p>
          </p:txBody>
        </p:sp>
        <p:sp>
          <p:nvSpPr>
            <p:cNvPr id="21" name="Arrow: Right 20"/>
            <p:cNvSpPr/>
            <p:nvPr/>
          </p:nvSpPr>
          <p:spPr>
            <a:xfrm>
              <a:off x="10281719" y="2168439"/>
              <a:ext cx="360482" cy="54321"/>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759065" y="6081578"/>
              <a:ext cx="5039019" cy="246221"/>
            </a:xfrm>
            <a:prstGeom prst="rect">
              <a:avLst/>
            </a:prstGeom>
            <a:noFill/>
          </p:spPr>
          <p:txBody>
            <a:bodyPr wrap="square" rtlCol="0">
              <a:spAutoFit/>
            </a:bodyPr>
            <a:lstStyle/>
            <a:p>
              <a:r>
                <a:rPr lang="en-US" sz="1000" dirty="0">
                  <a:solidFill>
                    <a:schemeClr val="tx2"/>
                  </a:solidFill>
                </a:rPr>
                <a:t>Adapted from Hastie, </a:t>
              </a:r>
              <a:r>
                <a:rPr lang="en-US" sz="1000" dirty="0" err="1">
                  <a:solidFill>
                    <a:schemeClr val="tx2"/>
                  </a:solidFill>
                </a:rPr>
                <a:t>Tibshirani</a:t>
              </a:r>
              <a:r>
                <a:rPr lang="en-US" sz="1000" dirty="0">
                  <a:solidFill>
                    <a:schemeClr val="tx2"/>
                  </a:solidFill>
                </a:rPr>
                <a:t> and Friedman </a:t>
              </a:r>
              <a:r>
                <a:rPr lang="en-US" sz="1000" i="1" dirty="0">
                  <a:solidFill>
                    <a:schemeClr val="tx2"/>
                  </a:solidFill>
                </a:rPr>
                <a:t>Elements of Statistical Learning, </a:t>
              </a:r>
              <a:r>
                <a:rPr lang="en-US" sz="1000" dirty="0">
                  <a:solidFill>
                    <a:schemeClr val="tx2"/>
                  </a:solidFill>
                </a:rPr>
                <a:t>2001</a:t>
              </a:r>
              <a:r>
                <a:rPr lang="en-US" sz="1000" i="1" dirty="0">
                  <a:solidFill>
                    <a:schemeClr val="tx2"/>
                  </a:solidFill>
                </a:rPr>
                <a:t>, </a:t>
              </a:r>
              <a:r>
                <a:rPr lang="en-US" sz="1000" dirty="0">
                  <a:solidFill>
                    <a:schemeClr val="tx2"/>
                  </a:solidFill>
                </a:rPr>
                <a:t>p. 38</a:t>
              </a:r>
            </a:p>
          </p:txBody>
        </p:sp>
        <p:cxnSp>
          <p:nvCxnSpPr>
            <p:cNvPr id="10" name="Straight Connector 9">
              <a:extLst>
                <a:ext uri="{FF2B5EF4-FFF2-40B4-BE49-F238E27FC236}">
                  <a16:creationId xmlns:a16="http://schemas.microsoft.com/office/drawing/2014/main" id="{A6076922-E7A6-448F-9EC8-8CF2C5E1B598}"/>
                </a:ext>
              </a:extLst>
            </p:cNvPr>
            <p:cNvCxnSpPr>
              <a:cxnSpLocks/>
            </p:cNvCxnSpPr>
            <p:nvPr/>
          </p:nvCxnSpPr>
          <p:spPr>
            <a:xfrm>
              <a:off x="6992040" y="1613382"/>
              <a:ext cx="0" cy="3919129"/>
            </a:xfrm>
            <a:prstGeom prst="line">
              <a:avLst/>
            </a:prstGeom>
            <a:ln w="19050">
              <a:solidFill>
                <a:srgbClr val="A4AAAD"/>
              </a:solidFill>
              <a:head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9D0E57-A489-4BF1-9E51-2100AD12D761}"/>
                </a:ext>
              </a:extLst>
            </p:cNvPr>
            <p:cNvCxnSpPr>
              <a:cxnSpLocks/>
            </p:cNvCxnSpPr>
            <p:nvPr/>
          </p:nvCxnSpPr>
          <p:spPr>
            <a:xfrm>
              <a:off x="6992040" y="5532511"/>
              <a:ext cx="4072818" cy="0"/>
            </a:xfrm>
            <a:prstGeom prst="straightConnector1">
              <a:avLst/>
            </a:prstGeom>
            <a:ln w="19050">
              <a:solidFill>
                <a:srgbClr val="A4AAAD"/>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881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6" end="6"/>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250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B554E1-A322-455D-912C-98AED3597D65}"/>
              </a:ext>
            </a:extLst>
          </p:cNvPr>
          <p:cNvSpPr/>
          <p:nvPr/>
        </p:nvSpPr>
        <p:spPr>
          <a:xfrm>
            <a:off x="3634509" y="2326446"/>
            <a:ext cx="4142509" cy="2062103"/>
          </a:xfrm>
          <a:prstGeom prst="rect">
            <a:avLst/>
          </a:prstGeom>
        </p:spPr>
        <p:txBody>
          <a:bodyPr wrap="square">
            <a:spAutoFit/>
          </a:bodyPr>
          <a:lstStyle/>
          <a:p>
            <a:r>
              <a:rPr lang="en-US" sz="3200" dirty="0"/>
              <a:t>"Prediction is very difficult, especially if it's about the future."</a:t>
            </a:r>
          </a:p>
          <a:p>
            <a:r>
              <a:rPr lang="en-US" sz="3200" dirty="0"/>
              <a:t>		--Niels Bohr</a:t>
            </a:r>
          </a:p>
        </p:txBody>
      </p:sp>
    </p:spTree>
    <p:extLst>
      <p:ext uri="{BB962C8B-B14F-4D97-AF65-F5344CB8AC3E}">
        <p14:creationId xmlns:p14="http://schemas.microsoft.com/office/powerpoint/2010/main" val="2795352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B6E9A9-6100-4C3F-90CE-F5F5EBA47250}"/>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dirty="0">
                <a:solidFill>
                  <a:srgbClr val="FFFFFF"/>
                </a:solidFill>
              </a:rPr>
              <a:t>A simulated dataset</a:t>
            </a:r>
          </a:p>
        </p:txBody>
      </p:sp>
      <p:pic>
        <p:nvPicPr>
          <p:cNvPr id="5" name="Picture 4">
            <a:extLst>
              <a:ext uri="{FF2B5EF4-FFF2-40B4-BE49-F238E27FC236}">
                <a16:creationId xmlns:a16="http://schemas.microsoft.com/office/drawing/2014/main" id="{F20779D2-7F6A-411B-A975-BC98131861C5}"/>
              </a:ext>
            </a:extLst>
          </p:cNvPr>
          <p:cNvPicPr>
            <a:picLocks noChangeAspect="1"/>
          </p:cNvPicPr>
          <p:nvPr/>
        </p:nvPicPr>
        <p:blipFill rotWithShape="1">
          <a:blip r:embed="rId2"/>
          <a:srcRect r="8061" b="-2"/>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row: Right 7">
            <a:extLst>
              <a:ext uri="{FF2B5EF4-FFF2-40B4-BE49-F238E27FC236}">
                <a16:creationId xmlns:a16="http://schemas.microsoft.com/office/drawing/2014/main" id="{53127CC6-01AE-4511-9168-0E3A8EEA3BBF}"/>
              </a:ext>
            </a:extLst>
          </p:cNvPr>
          <p:cNvSpPr/>
          <p:nvPr/>
        </p:nvSpPr>
        <p:spPr>
          <a:xfrm rot="10800000">
            <a:off x="7534655" y="1134879"/>
            <a:ext cx="3972903" cy="4588240"/>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F627B349-433E-4D76-A343-57031F2F3CFA}"/>
              </a:ext>
            </a:extLst>
          </p:cNvPr>
          <p:cNvSpPr/>
          <p:nvPr/>
        </p:nvSpPr>
        <p:spPr>
          <a:xfrm>
            <a:off x="7717996" y="2403163"/>
            <a:ext cx="956368" cy="1957795"/>
          </a:xfrm>
          <a:custGeom>
            <a:avLst/>
            <a:gdLst>
              <a:gd name="connsiteX0" fmla="*/ 0 w 956368"/>
              <a:gd name="connsiteY0" fmla="*/ 159398 h 1957795"/>
              <a:gd name="connsiteX1" fmla="*/ 159398 w 956368"/>
              <a:gd name="connsiteY1" fmla="*/ 0 h 1957795"/>
              <a:gd name="connsiteX2" fmla="*/ 796970 w 956368"/>
              <a:gd name="connsiteY2" fmla="*/ 0 h 1957795"/>
              <a:gd name="connsiteX3" fmla="*/ 956368 w 956368"/>
              <a:gd name="connsiteY3" fmla="*/ 159398 h 1957795"/>
              <a:gd name="connsiteX4" fmla="*/ 956368 w 956368"/>
              <a:gd name="connsiteY4" fmla="*/ 1798397 h 1957795"/>
              <a:gd name="connsiteX5" fmla="*/ 796970 w 956368"/>
              <a:gd name="connsiteY5" fmla="*/ 1957795 h 1957795"/>
              <a:gd name="connsiteX6" fmla="*/ 159398 w 956368"/>
              <a:gd name="connsiteY6" fmla="*/ 1957795 h 1957795"/>
              <a:gd name="connsiteX7" fmla="*/ 0 w 956368"/>
              <a:gd name="connsiteY7" fmla="*/ 1798397 h 1957795"/>
              <a:gd name="connsiteX8" fmla="*/ 0 w 956368"/>
              <a:gd name="connsiteY8" fmla="*/ 159398 h 19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368" h="1957795">
                <a:moveTo>
                  <a:pt x="0" y="159398"/>
                </a:moveTo>
                <a:cubicBezTo>
                  <a:pt x="0" y="71365"/>
                  <a:pt x="71365" y="0"/>
                  <a:pt x="159398" y="0"/>
                </a:cubicBezTo>
                <a:lnTo>
                  <a:pt x="796970" y="0"/>
                </a:lnTo>
                <a:cubicBezTo>
                  <a:pt x="885003" y="0"/>
                  <a:pt x="956368" y="71365"/>
                  <a:pt x="956368" y="159398"/>
                </a:cubicBezTo>
                <a:lnTo>
                  <a:pt x="956368" y="1798397"/>
                </a:lnTo>
                <a:cubicBezTo>
                  <a:pt x="956368" y="1886430"/>
                  <a:pt x="885003" y="1957795"/>
                  <a:pt x="796970" y="1957795"/>
                </a:cubicBezTo>
                <a:lnTo>
                  <a:pt x="159398" y="1957795"/>
                </a:lnTo>
                <a:cubicBezTo>
                  <a:pt x="71365" y="1957795"/>
                  <a:pt x="0" y="1886430"/>
                  <a:pt x="0" y="1798397"/>
                </a:cubicBezTo>
                <a:lnTo>
                  <a:pt x="0" y="15939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786" tIns="84786" rIns="84786" bIns="84786" numCol="1" spcCol="1270" anchor="ctr" anchorCtr="0">
            <a:noAutofit/>
          </a:bodyPr>
          <a:lstStyle/>
          <a:p>
            <a:pPr marL="0" lvl="0" indent="0" algn="ctr" defTabSz="444500">
              <a:lnSpc>
                <a:spcPct val="90000"/>
              </a:lnSpc>
              <a:spcBef>
                <a:spcPct val="0"/>
              </a:spcBef>
              <a:spcAft>
                <a:spcPct val="35000"/>
              </a:spcAft>
              <a:buNone/>
            </a:pPr>
            <a:r>
              <a:rPr lang="en-US" sz="1000" kern="1200"/>
              <a:t>To demonstrate different machine learning approaches, we will be using a simulated dataset.</a:t>
            </a:r>
          </a:p>
        </p:txBody>
      </p:sp>
      <p:sp>
        <p:nvSpPr>
          <p:cNvPr id="11" name="Freeform: Shape 10">
            <a:extLst>
              <a:ext uri="{FF2B5EF4-FFF2-40B4-BE49-F238E27FC236}">
                <a16:creationId xmlns:a16="http://schemas.microsoft.com/office/drawing/2014/main" id="{B5994A44-C86F-47BE-A535-AC09F8A72AA8}"/>
              </a:ext>
            </a:extLst>
          </p:cNvPr>
          <p:cNvSpPr/>
          <p:nvPr/>
        </p:nvSpPr>
        <p:spPr>
          <a:xfrm>
            <a:off x="8722183" y="2403163"/>
            <a:ext cx="956368" cy="1957795"/>
          </a:xfrm>
          <a:custGeom>
            <a:avLst/>
            <a:gdLst>
              <a:gd name="connsiteX0" fmla="*/ 0 w 956368"/>
              <a:gd name="connsiteY0" fmla="*/ 159398 h 1957795"/>
              <a:gd name="connsiteX1" fmla="*/ 159398 w 956368"/>
              <a:gd name="connsiteY1" fmla="*/ 0 h 1957795"/>
              <a:gd name="connsiteX2" fmla="*/ 796970 w 956368"/>
              <a:gd name="connsiteY2" fmla="*/ 0 h 1957795"/>
              <a:gd name="connsiteX3" fmla="*/ 956368 w 956368"/>
              <a:gd name="connsiteY3" fmla="*/ 159398 h 1957795"/>
              <a:gd name="connsiteX4" fmla="*/ 956368 w 956368"/>
              <a:gd name="connsiteY4" fmla="*/ 1798397 h 1957795"/>
              <a:gd name="connsiteX5" fmla="*/ 796970 w 956368"/>
              <a:gd name="connsiteY5" fmla="*/ 1957795 h 1957795"/>
              <a:gd name="connsiteX6" fmla="*/ 159398 w 956368"/>
              <a:gd name="connsiteY6" fmla="*/ 1957795 h 1957795"/>
              <a:gd name="connsiteX7" fmla="*/ 0 w 956368"/>
              <a:gd name="connsiteY7" fmla="*/ 1798397 h 1957795"/>
              <a:gd name="connsiteX8" fmla="*/ 0 w 956368"/>
              <a:gd name="connsiteY8" fmla="*/ 159398 h 19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368" h="1957795">
                <a:moveTo>
                  <a:pt x="0" y="159398"/>
                </a:moveTo>
                <a:cubicBezTo>
                  <a:pt x="0" y="71365"/>
                  <a:pt x="71365" y="0"/>
                  <a:pt x="159398" y="0"/>
                </a:cubicBezTo>
                <a:lnTo>
                  <a:pt x="796970" y="0"/>
                </a:lnTo>
                <a:cubicBezTo>
                  <a:pt x="885003" y="0"/>
                  <a:pt x="956368" y="71365"/>
                  <a:pt x="956368" y="159398"/>
                </a:cubicBezTo>
                <a:lnTo>
                  <a:pt x="956368" y="1798397"/>
                </a:lnTo>
                <a:cubicBezTo>
                  <a:pt x="956368" y="1886430"/>
                  <a:pt x="885003" y="1957795"/>
                  <a:pt x="796970" y="1957795"/>
                </a:cubicBezTo>
                <a:lnTo>
                  <a:pt x="159398" y="1957795"/>
                </a:lnTo>
                <a:cubicBezTo>
                  <a:pt x="71365" y="1957795"/>
                  <a:pt x="0" y="1886430"/>
                  <a:pt x="0" y="1798397"/>
                </a:cubicBezTo>
                <a:lnTo>
                  <a:pt x="0" y="15939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786" tIns="84786" rIns="84786" bIns="84786" numCol="1" spcCol="1270" anchor="t" anchorCtr="0">
            <a:noAutofit/>
          </a:bodyPr>
          <a:lstStyle/>
          <a:p>
            <a:pPr marL="0" lvl="0" indent="0" algn="l" defTabSz="444500">
              <a:lnSpc>
                <a:spcPct val="90000"/>
              </a:lnSpc>
              <a:spcBef>
                <a:spcPct val="0"/>
              </a:spcBef>
              <a:spcAft>
                <a:spcPct val="35000"/>
              </a:spcAft>
              <a:buNone/>
            </a:pPr>
            <a:endParaRPr lang="en-US" sz="1000" kern="1200" dirty="0"/>
          </a:p>
          <a:p>
            <a:pPr marL="0" lvl="0" indent="0" algn="l" defTabSz="444500">
              <a:lnSpc>
                <a:spcPct val="90000"/>
              </a:lnSpc>
              <a:spcBef>
                <a:spcPct val="0"/>
              </a:spcBef>
              <a:spcAft>
                <a:spcPct val="35000"/>
              </a:spcAft>
              <a:buNone/>
            </a:pPr>
            <a:r>
              <a:rPr lang="en-US" sz="1000" kern="1200" dirty="0"/>
              <a:t>Continuous composed of linear, non-linear and interactions of 20 observed predictors.</a:t>
            </a:r>
          </a:p>
          <a:p>
            <a:pPr marL="57150" lvl="1" indent="-57150" algn="l" defTabSz="355600">
              <a:lnSpc>
                <a:spcPct val="90000"/>
              </a:lnSpc>
              <a:spcBef>
                <a:spcPct val="0"/>
              </a:spcBef>
              <a:spcAft>
                <a:spcPct val="15000"/>
              </a:spcAft>
              <a:buChar char="•"/>
            </a:pPr>
            <a:r>
              <a:rPr lang="en-US" sz="800" kern="1200" dirty="0"/>
              <a:t>20 “false target” predictors also included.</a:t>
            </a:r>
          </a:p>
        </p:txBody>
      </p:sp>
      <p:sp>
        <p:nvSpPr>
          <p:cNvPr id="13" name="Freeform: Shape 12">
            <a:extLst>
              <a:ext uri="{FF2B5EF4-FFF2-40B4-BE49-F238E27FC236}">
                <a16:creationId xmlns:a16="http://schemas.microsoft.com/office/drawing/2014/main" id="{2D67623E-9B00-4131-9AA5-1C4323C27FDA}"/>
              </a:ext>
            </a:extLst>
          </p:cNvPr>
          <p:cNvSpPr/>
          <p:nvPr/>
        </p:nvSpPr>
        <p:spPr>
          <a:xfrm>
            <a:off x="9726369" y="2403163"/>
            <a:ext cx="956368" cy="1957795"/>
          </a:xfrm>
          <a:custGeom>
            <a:avLst/>
            <a:gdLst>
              <a:gd name="connsiteX0" fmla="*/ 0 w 956368"/>
              <a:gd name="connsiteY0" fmla="*/ 159398 h 1957795"/>
              <a:gd name="connsiteX1" fmla="*/ 159398 w 956368"/>
              <a:gd name="connsiteY1" fmla="*/ 0 h 1957795"/>
              <a:gd name="connsiteX2" fmla="*/ 796970 w 956368"/>
              <a:gd name="connsiteY2" fmla="*/ 0 h 1957795"/>
              <a:gd name="connsiteX3" fmla="*/ 956368 w 956368"/>
              <a:gd name="connsiteY3" fmla="*/ 159398 h 1957795"/>
              <a:gd name="connsiteX4" fmla="*/ 956368 w 956368"/>
              <a:gd name="connsiteY4" fmla="*/ 1798397 h 1957795"/>
              <a:gd name="connsiteX5" fmla="*/ 796970 w 956368"/>
              <a:gd name="connsiteY5" fmla="*/ 1957795 h 1957795"/>
              <a:gd name="connsiteX6" fmla="*/ 159398 w 956368"/>
              <a:gd name="connsiteY6" fmla="*/ 1957795 h 1957795"/>
              <a:gd name="connsiteX7" fmla="*/ 0 w 956368"/>
              <a:gd name="connsiteY7" fmla="*/ 1798397 h 1957795"/>
              <a:gd name="connsiteX8" fmla="*/ 0 w 956368"/>
              <a:gd name="connsiteY8" fmla="*/ 159398 h 19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368" h="1957795">
                <a:moveTo>
                  <a:pt x="0" y="159398"/>
                </a:moveTo>
                <a:cubicBezTo>
                  <a:pt x="0" y="71365"/>
                  <a:pt x="71365" y="0"/>
                  <a:pt x="159398" y="0"/>
                </a:cubicBezTo>
                <a:lnTo>
                  <a:pt x="796970" y="0"/>
                </a:lnTo>
                <a:cubicBezTo>
                  <a:pt x="885003" y="0"/>
                  <a:pt x="956368" y="71365"/>
                  <a:pt x="956368" y="159398"/>
                </a:cubicBezTo>
                <a:lnTo>
                  <a:pt x="956368" y="1798397"/>
                </a:lnTo>
                <a:cubicBezTo>
                  <a:pt x="956368" y="1886430"/>
                  <a:pt x="885003" y="1957795"/>
                  <a:pt x="796970" y="1957795"/>
                </a:cubicBezTo>
                <a:lnTo>
                  <a:pt x="159398" y="1957795"/>
                </a:lnTo>
                <a:cubicBezTo>
                  <a:pt x="71365" y="1957795"/>
                  <a:pt x="0" y="1886430"/>
                  <a:pt x="0" y="1798397"/>
                </a:cubicBezTo>
                <a:lnTo>
                  <a:pt x="0" y="15939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786" tIns="84786" rIns="84786" bIns="84786" numCol="1" spcCol="1270" anchor="ctr" anchorCtr="0">
            <a:noAutofit/>
          </a:bodyPr>
          <a:lstStyle/>
          <a:p>
            <a:pPr marL="0" lvl="0" indent="0" algn="ctr" defTabSz="444500">
              <a:lnSpc>
                <a:spcPct val="90000"/>
              </a:lnSpc>
              <a:spcBef>
                <a:spcPct val="0"/>
              </a:spcBef>
              <a:spcAft>
                <a:spcPct val="35000"/>
              </a:spcAft>
              <a:buNone/>
            </a:pPr>
            <a:r>
              <a:rPr lang="en-US" sz="1000" kern="1200"/>
              <a:t>“Training” set of 2,000 observations: used to build models.</a:t>
            </a:r>
          </a:p>
        </p:txBody>
      </p:sp>
      <p:sp>
        <p:nvSpPr>
          <p:cNvPr id="15" name="Freeform: Shape 14">
            <a:extLst>
              <a:ext uri="{FF2B5EF4-FFF2-40B4-BE49-F238E27FC236}">
                <a16:creationId xmlns:a16="http://schemas.microsoft.com/office/drawing/2014/main" id="{75BFF52F-8163-4D6A-9D96-5BF77862B7BB}"/>
              </a:ext>
            </a:extLst>
          </p:cNvPr>
          <p:cNvSpPr/>
          <p:nvPr/>
        </p:nvSpPr>
        <p:spPr>
          <a:xfrm>
            <a:off x="10730556" y="2403163"/>
            <a:ext cx="956368" cy="1957795"/>
          </a:xfrm>
          <a:custGeom>
            <a:avLst/>
            <a:gdLst>
              <a:gd name="connsiteX0" fmla="*/ 0 w 956368"/>
              <a:gd name="connsiteY0" fmla="*/ 159398 h 1957795"/>
              <a:gd name="connsiteX1" fmla="*/ 159398 w 956368"/>
              <a:gd name="connsiteY1" fmla="*/ 0 h 1957795"/>
              <a:gd name="connsiteX2" fmla="*/ 796970 w 956368"/>
              <a:gd name="connsiteY2" fmla="*/ 0 h 1957795"/>
              <a:gd name="connsiteX3" fmla="*/ 956368 w 956368"/>
              <a:gd name="connsiteY3" fmla="*/ 159398 h 1957795"/>
              <a:gd name="connsiteX4" fmla="*/ 956368 w 956368"/>
              <a:gd name="connsiteY4" fmla="*/ 1798397 h 1957795"/>
              <a:gd name="connsiteX5" fmla="*/ 796970 w 956368"/>
              <a:gd name="connsiteY5" fmla="*/ 1957795 h 1957795"/>
              <a:gd name="connsiteX6" fmla="*/ 159398 w 956368"/>
              <a:gd name="connsiteY6" fmla="*/ 1957795 h 1957795"/>
              <a:gd name="connsiteX7" fmla="*/ 0 w 956368"/>
              <a:gd name="connsiteY7" fmla="*/ 1798397 h 1957795"/>
              <a:gd name="connsiteX8" fmla="*/ 0 w 956368"/>
              <a:gd name="connsiteY8" fmla="*/ 159398 h 19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6368" h="1957795">
                <a:moveTo>
                  <a:pt x="0" y="159398"/>
                </a:moveTo>
                <a:cubicBezTo>
                  <a:pt x="0" y="71365"/>
                  <a:pt x="71365" y="0"/>
                  <a:pt x="159398" y="0"/>
                </a:cubicBezTo>
                <a:lnTo>
                  <a:pt x="796970" y="0"/>
                </a:lnTo>
                <a:cubicBezTo>
                  <a:pt x="885003" y="0"/>
                  <a:pt x="956368" y="71365"/>
                  <a:pt x="956368" y="159398"/>
                </a:cubicBezTo>
                <a:lnTo>
                  <a:pt x="956368" y="1798397"/>
                </a:lnTo>
                <a:cubicBezTo>
                  <a:pt x="956368" y="1886430"/>
                  <a:pt x="885003" y="1957795"/>
                  <a:pt x="796970" y="1957795"/>
                </a:cubicBezTo>
                <a:lnTo>
                  <a:pt x="159398" y="1957795"/>
                </a:lnTo>
                <a:cubicBezTo>
                  <a:pt x="71365" y="1957795"/>
                  <a:pt x="0" y="1886430"/>
                  <a:pt x="0" y="1798397"/>
                </a:cubicBezTo>
                <a:lnTo>
                  <a:pt x="0" y="15939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786" tIns="84786" rIns="84786" bIns="84786" numCol="1" spcCol="1270" anchor="ctr" anchorCtr="0">
            <a:noAutofit/>
          </a:bodyPr>
          <a:lstStyle/>
          <a:p>
            <a:pPr marL="0" lvl="0" indent="0" algn="ctr" defTabSz="444500">
              <a:lnSpc>
                <a:spcPct val="90000"/>
              </a:lnSpc>
              <a:spcBef>
                <a:spcPct val="0"/>
              </a:spcBef>
              <a:spcAft>
                <a:spcPct val="35000"/>
              </a:spcAft>
              <a:buNone/>
            </a:pPr>
            <a:r>
              <a:rPr lang="en-US" sz="1000" kern="1200"/>
              <a:t>“Validation” set of 98,000 observations used to measure predictive performance.</a:t>
            </a:r>
          </a:p>
        </p:txBody>
      </p:sp>
    </p:spTree>
    <p:extLst>
      <p:ext uri="{BB962C8B-B14F-4D97-AF65-F5344CB8AC3E}">
        <p14:creationId xmlns:p14="http://schemas.microsoft.com/office/powerpoint/2010/main" val="38009836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19</TotalTime>
  <Words>3259</Words>
  <Application>Microsoft Office PowerPoint</Application>
  <PresentationFormat>Widescreen</PresentationFormat>
  <Paragraphs>314</Paragraphs>
  <Slides>45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3" baseType="lpstr">
      <vt:lpstr>Arial</vt:lpstr>
      <vt:lpstr>Calibri</vt:lpstr>
      <vt:lpstr>Calibri Light</vt:lpstr>
      <vt:lpstr>Cambria Math</vt:lpstr>
      <vt:lpstr>Lucida Grande</vt:lpstr>
      <vt:lpstr>Symbol</vt:lpstr>
      <vt:lpstr>1_Office Theme</vt:lpstr>
      <vt:lpstr>think-cell Slide</vt:lpstr>
      <vt:lpstr>Principles of Machine Learning for Prediction</vt:lpstr>
      <vt:lpstr>PowerPoint Presentation</vt:lpstr>
      <vt:lpstr>Key Learning Concepts</vt:lpstr>
      <vt:lpstr>The Prediction Problem</vt:lpstr>
      <vt:lpstr>Functional Approximation</vt:lpstr>
      <vt:lpstr>“Curse of Dimensionality”</vt:lpstr>
      <vt:lpstr>The Iron Law of Prediction</vt:lpstr>
      <vt:lpstr>PowerPoint Presentation</vt:lpstr>
      <vt:lpstr>A simulated dataset</vt:lpstr>
      <vt:lpstr>Penalization: the LASSO</vt:lpstr>
      <vt:lpstr>Tuning Models through Cross Validation</vt:lpstr>
      <vt:lpstr>PowerPoint Presentation</vt:lpstr>
      <vt:lpstr>PowerPoint Presentation</vt:lpstr>
      <vt:lpstr>Comparing Performance</vt:lpstr>
      <vt:lpstr>“All our wisdom is stored in the trees.”        – Santosh Kalwar</vt:lpstr>
      <vt:lpstr>PowerPoint Presentation</vt:lpstr>
      <vt:lpstr>Too Small?</vt:lpstr>
      <vt:lpstr>Too Big!!!</vt:lpstr>
      <vt:lpstr>Just Right!</vt:lpstr>
      <vt:lpstr>PowerPoint Presentation</vt:lpstr>
      <vt:lpstr>PowerPoint Presentation</vt:lpstr>
      <vt:lpstr>Now, how did we do?</vt:lpstr>
      <vt:lpstr>Ensembles of Weak Learners</vt:lpstr>
      <vt:lpstr>PowerPoint Presentation</vt:lpstr>
      <vt:lpstr>Random Forest</vt:lpstr>
      <vt:lpstr>Tuning Ensemble Models</vt:lpstr>
      <vt:lpstr>Now, how did we do?</vt:lpstr>
      <vt:lpstr>PowerPoint Presentation</vt:lpstr>
      <vt:lpstr>Boosting: Learning from Errors</vt:lpstr>
      <vt:lpstr>Gradient Boosting</vt:lpstr>
      <vt:lpstr>PowerPoint Presentation</vt:lpstr>
      <vt:lpstr>Feature Importance</vt:lpstr>
      <vt:lpstr>Partial Dependence</vt:lpstr>
      <vt:lpstr>PowerPoint Presentation</vt:lpstr>
      <vt:lpstr>Now, how did we do?</vt:lpstr>
      <vt:lpstr>What have we learned from the simulation?</vt:lpstr>
      <vt:lpstr>   Application:  Estimating Propensity Scores for the Receipt of Allogeneic Hematopoietic Cell Transplantation (AlloHCT) in Outcomes Research Using Claims Data: A Machine Learning Approach  Vanness DJ, Preussler JM, Burns LJ, Denzen EM, Leppke SN, Majhail NS, Mupfudze T, Saber W, Silver A, Steinert P, Mau LW. Biology of Blood and Marrow Transplantation. 2018 Mar 1;24(3):S304-5.</vt:lpstr>
      <vt:lpstr>Addressing Potential Confounders</vt:lpstr>
      <vt:lpstr>Data</vt:lpstr>
      <vt:lpstr>Approach</vt:lpstr>
      <vt:lpstr>Balance Results</vt:lpstr>
      <vt:lpstr>Propensity Score Distributions</vt:lpstr>
      <vt:lpstr>Distribution of Treatment Selection Errors</vt:lpstr>
      <vt:lpstr>Recap of Learning Objectives</vt:lpstr>
      <vt:lpstr>References / 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Machine Learning for Prediction</dc:title>
  <dc:creator>David Vanness</dc:creator>
  <cp:lastModifiedBy>David Vanness</cp:lastModifiedBy>
  <cp:revision>3</cp:revision>
  <dcterms:created xsi:type="dcterms:W3CDTF">2019-07-28T20:21:17Z</dcterms:created>
  <dcterms:modified xsi:type="dcterms:W3CDTF">2019-07-28T20:40:58Z</dcterms:modified>
</cp:coreProperties>
</file>